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0" r:id="rId2"/>
    <p:sldId id="256" r:id="rId3"/>
    <p:sldId id="257" r:id="rId4"/>
    <p:sldId id="258" r:id="rId5"/>
    <p:sldId id="270" r:id="rId6"/>
    <p:sldId id="259" r:id="rId7"/>
    <p:sldId id="261" r:id="rId8"/>
    <p:sldId id="269" r:id="rId9"/>
    <p:sldId id="262" r:id="rId10"/>
    <p:sldId id="263" r:id="rId11"/>
    <p:sldId id="264" r:id="rId12"/>
    <p:sldId id="303" r:id="rId13"/>
    <p:sldId id="304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260" r:id="rId44"/>
    <p:sldId id="265" r:id="rId45"/>
    <p:sldId id="266" r:id="rId46"/>
    <p:sldId id="268" r:id="rId47"/>
    <p:sldId id="301" r:id="rId48"/>
    <p:sldId id="267" r:id="rId4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13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E517C-608D-4DE9-8B88-85441167F306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453C-39CE-46F6-BF72-20B181F88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21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E517C-608D-4DE9-8B88-85441167F306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453C-39CE-46F6-BF72-20B181F88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224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E517C-608D-4DE9-8B88-85441167F306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453C-39CE-46F6-BF72-20B181F88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042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E517C-608D-4DE9-8B88-85441167F306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453C-39CE-46F6-BF72-20B181F88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241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E517C-608D-4DE9-8B88-85441167F306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453C-39CE-46F6-BF72-20B181F88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80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E517C-608D-4DE9-8B88-85441167F306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453C-39CE-46F6-BF72-20B181F88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96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E517C-608D-4DE9-8B88-85441167F306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453C-39CE-46F6-BF72-20B181F88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752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E517C-608D-4DE9-8B88-85441167F306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453C-39CE-46F6-BF72-20B181F88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18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E517C-608D-4DE9-8B88-85441167F306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453C-39CE-46F6-BF72-20B181F88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6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E517C-608D-4DE9-8B88-85441167F306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453C-39CE-46F6-BF72-20B181F88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361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E517C-608D-4DE9-8B88-85441167F306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453C-39CE-46F6-BF72-20B181F88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026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E517C-608D-4DE9-8B88-85441167F306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8453C-39CE-46F6-BF72-20B181F88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470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price@co.cambria.pa.us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710941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Welcome to Today’s </a:t>
            </a: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Veterans’ Information</a:t>
            </a:r>
            <a:b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Meeting</a:t>
            </a: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2000" b="1" u="sng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Cambria County’s Commissioners</a:t>
            </a:r>
            <a:endParaRPr lang="en-US" sz="2000" b="1" u="sng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kern="0" dirty="0">
                <a:latin typeface="Arial" panose="020B0604020202020204" pitchFamily="34" charset="0"/>
                <a:cs typeface="Arial" panose="020B0604020202020204" pitchFamily="34" charset="0"/>
              </a:rPr>
              <a:t>Thomas C. </a:t>
            </a:r>
            <a:r>
              <a:rPr lang="en-US" sz="20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Chernisky (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President)</a:t>
            </a:r>
          </a:p>
          <a:p>
            <a:r>
              <a:rPr lang="en-US" sz="20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000" b="1" kern="0" dirty="0">
                <a:latin typeface="Arial" panose="020B0604020202020204" pitchFamily="34" charset="0"/>
                <a:cs typeface="Arial" panose="020B0604020202020204" pitchFamily="34" charset="0"/>
              </a:rPr>
              <a:t>. J. </a:t>
            </a:r>
            <a:r>
              <a:rPr lang="en-US" sz="20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Smith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Scott </a:t>
            </a:r>
            <a:r>
              <a:rPr lang="en-US" sz="2000" b="1" kern="0" dirty="0">
                <a:latin typeface="Arial" panose="020B0604020202020204" pitchFamily="34" charset="0"/>
                <a:cs typeface="Arial" panose="020B0604020202020204" pitchFamily="34" charset="0"/>
              </a:rPr>
              <a:t>W. </a:t>
            </a:r>
            <a:r>
              <a:rPr lang="en-US" sz="20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Hunt</a:t>
            </a:r>
          </a:p>
          <a:p>
            <a:pPr>
              <a:spcAft>
                <a:spcPts val="600"/>
              </a:spcAft>
            </a:pPr>
            <a:r>
              <a:rPr lang="en-US" sz="2000" b="1" u="sng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Patton Public Library</a:t>
            </a:r>
            <a:endParaRPr lang="en-US" sz="2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1919" y="5728075"/>
            <a:ext cx="2048161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35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Useful Information for Veterans and </a:t>
            </a:r>
            <a:r>
              <a:rPr lang="en-US" sz="4400" b="1" u="sng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4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heir Families</a:t>
            </a:r>
            <a:endParaRPr lang="en-US" sz="44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2594" y="3924647"/>
            <a:ext cx="9718766" cy="2012424"/>
          </a:xfrm>
        </p:spPr>
        <p:txBody>
          <a:bodyPr>
            <a:no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Philip D. Rice</a:t>
            </a: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Cambria County Veterans’ Services</a:t>
            </a: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814-472-1590</a:t>
            </a: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price@co.cambria.pa.us</a:t>
            </a:r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OGC# 51413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3983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92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Branches of the Veterans Administration (VA)</a:t>
            </a:r>
            <a:endParaRPr lang="en-U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12073" y="1943191"/>
            <a:ext cx="11009812" cy="4823369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Veterans 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Administration 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Hospitals and Clinics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Eligibility and Enrollment – VA Form 10-10EZ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ALTOONA – 877-626-2500 or 814-943-8164</a:t>
            </a:r>
          </a:p>
          <a:p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Veterans 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Benefits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Administration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Financial Assistance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Educational, Vocational, Employment, and Administrative Assistance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1-800-827-1000</a:t>
            </a:r>
          </a:p>
          <a:p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National 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Cemetery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Administration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Burials, Markers and Memorial Items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1-800-698-2411</a:t>
            </a:r>
          </a:p>
        </p:txBody>
      </p:sp>
      <p:sp>
        <p:nvSpPr>
          <p:cNvPr id="4" name="Rectangle 3"/>
          <p:cNvSpPr/>
          <p:nvPr/>
        </p:nvSpPr>
        <p:spPr>
          <a:xfrm>
            <a:off x="523983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065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685110" y="365125"/>
            <a:ext cx="8756303" cy="1325563"/>
          </a:xfrm>
        </p:spPr>
        <p:txBody>
          <a:bodyPr/>
          <a:lstStyle/>
          <a:p>
            <a:pPr algn="ctr"/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Main Types of VA Financial Assistance</a:t>
            </a:r>
            <a:endParaRPr lang="en-U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2126074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Compensation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Physical or Mental Disability 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Incurred, Caused By, Aggravated by Service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Service-Connected Death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Discharge was Other than Bad Conduct or Dishonorable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Not Based on Income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Pension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Non-service Connected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Veteran had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artime Service</a:t>
            </a:r>
          </a:p>
          <a:p>
            <a:pPr lvl="1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Discharge was Other than Bad Conduct or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Dishonorable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Based on Income and Net Worth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3983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2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685110" y="365125"/>
            <a:ext cx="8756303" cy="1325563"/>
          </a:xfrm>
        </p:spPr>
        <p:txBody>
          <a:bodyPr/>
          <a:lstStyle/>
          <a:p>
            <a:pPr algn="ctr"/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Successful Compensation Claim</a:t>
            </a:r>
            <a:endParaRPr lang="en-U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838200" y="1930129"/>
            <a:ext cx="10515600" cy="46013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Medical 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Diagnosis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of a Current Disability/Condition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Event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that Occurred During Military Service that Could have Caused the Disability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Medical 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Link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Between the Current Disability and the Event that Occurred During Military Service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As likely as not</a:t>
            </a:r>
          </a:p>
          <a:p>
            <a:pPr lvl="1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ggravated by 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Secondary to . . .</a:t>
            </a:r>
          </a:p>
          <a:p>
            <a:pPr lvl="1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3983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23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685110" y="365125"/>
            <a:ext cx="8756303" cy="1325563"/>
          </a:xfrm>
        </p:spPr>
        <p:txBody>
          <a:bodyPr/>
          <a:lstStyle/>
          <a:p>
            <a:pPr algn="ctr"/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Successful Claim for a Presumptive Condition </a:t>
            </a:r>
            <a:endParaRPr lang="en-U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838200" y="2465708"/>
            <a:ext cx="10515600" cy="3059882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Medical 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Diagnosis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of a Current Disability/Condition on the Presumptive List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Event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that Occurred During Military Service that Could have Caused the Disability (Service that Meets the Presumptive Conditions)</a:t>
            </a:r>
          </a:p>
          <a:p>
            <a:pPr marL="0" indent="0">
              <a:buNone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3983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42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8881" y="3223314"/>
            <a:ext cx="2469931" cy="36933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685110" y="365125"/>
            <a:ext cx="8756303" cy="1325563"/>
          </a:xfrm>
        </p:spPr>
        <p:txBody>
          <a:bodyPr/>
          <a:lstStyle/>
          <a:p>
            <a:pPr algn="ctr"/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Successful Pension Claim</a:t>
            </a:r>
            <a:endParaRPr lang="en-U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169790" y="1930129"/>
            <a:ext cx="12022210" cy="4601300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Wartime Service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Net Worth + Annual Income – Unreimbursed Medical Expenses         &lt; $138,489.01  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Annual Income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– Unreimbursed Medical Expenses &lt;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Maximum Annual Pension Rate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All Documents on Income, Assets, and Unreimbursed Medical Expenses Included with Claim</a:t>
            </a:r>
          </a:p>
          <a:p>
            <a:pPr marL="457200" lvl="1" indent="0">
              <a:buNone/>
            </a:pPr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3983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42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685110" y="365125"/>
            <a:ext cx="8756303" cy="1325563"/>
          </a:xfrm>
        </p:spPr>
        <p:txBody>
          <a:bodyPr/>
          <a:lstStyle/>
          <a:p>
            <a:pPr algn="ctr"/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Wartime Service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169790" y="1930129"/>
            <a:ext cx="12022210" cy="4601300"/>
          </a:xfrm>
        </p:spPr>
        <p:txBody>
          <a:bodyPr>
            <a:normAutofit/>
          </a:bodyPr>
          <a:lstStyle/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World War II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- December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7, 1941, to December 31,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1946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Korean 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Conflict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- June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27, 1950, to January 31,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1955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Vietnam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War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Era </a:t>
            </a:r>
          </a:p>
          <a:p>
            <a:pPr lvl="1"/>
            <a:r>
              <a:rPr lang="en-US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November </a:t>
            </a:r>
            <a:r>
              <a:rPr lang="en-US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1, 1955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to May 7, 1975, for Veterans who served in the Republic of Vietnam during that period. </a:t>
            </a:r>
            <a:endParaRPr lang="en-US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August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5, 1964, to May 7, 1975, for Veterans who served outside the Republic of Vietnam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Gulf 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War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- August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2,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1990 - a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future date to be set by law or presidential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proclamation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3983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46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685110" y="365125"/>
            <a:ext cx="8756303" cy="1325563"/>
          </a:xfrm>
        </p:spPr>
        <p:txBody>
          <a:bodyPr/>
          <a:lstStyle/>
          <a:p>
            <a:pPr algn="ctr"/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Pension Tiers</a:t>
            </a:r>
            <a:endParaRPr lang="en-U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1458182"/>
              </p:ext>
            </p:extLst>
          </p:nvPr>
        </p:nvGraphicFramePr>
        <p:xfrm>
          <a:off x="287385" y="2074093"/>
          <a:ext cx="11749885" cy="4147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977">
                  <a:extLst>
                    <a:ext uri="{9D8B030D-6E8A-4147-A177-3AD203B41FA5}">
                      <a16:colId xmlns:a16="http://schemas.microsoft.com/office/drawing/2014/main" val="250051542"/>
                    </a:ext>
                  </a:extLst>
                </a:gridCol>
                <a:gridCol w="2349977">
                  <a:extLst>
                    <a:ext uri="{9D8B030D-6E8A-4147-A177-3AD203B41FA5}">
                      <a16:colId xmlns:a16="http://schemas.microsoft.com/office/drawing/2014/main" val="2982302312"/>
                    </a:ext>
                  </a:extLst>
                </a:gridCol>
                <a:gridCol w="2349977">
                  <a:extLst>
                    <a:ext uri="{9D8B030D-6E8A-4147-A177-3AD203B41FA5}">
                      <a16:colId xmlns:a16="http://schemas.microsoft.com/office/drawing/2014/main" val="116713857"/>
                    </a:ext>
                  </a:extLst>
                </a:gridCol>
                <a:gridCol w="2349977">
                  <a:extLst>
                    <a:ext uri="{9D8B030D-6E8A-4147-A177-3AD203B41FA5}">
                      <a16:colId xmlns:a16="http://schemas.microsoft.com/office/drawing/2014/main" val="2786834951"/>
                    </a:ext>
                  </a:extLst>
                </a:gridCol>
                <a:gridCol w="2349977">
                  <a:extLst>
                    <a:ext uri="{9D8B030D-6E8A-4147-A177-3AD203B41FA5}">
                      <a16:colId xmlns:a16="http://schemas.microsoft.com/office/drawing/2014/main" val="4148974802"/>
                    </a:ext>
                  </a:extLst>
                </a:gridCol>
              </a:tblGrid>
              <a:tr h="14038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Veteran w/ No Dependent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Veteran w/ Dependent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Surviving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Spouse w/ No Dependent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Surviving Spouse w/ Dependent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718567"/>
                  </a:ext>
                </a:extLst>
              </a:tr>
              <a:tr h="569338">
                <a:tc>
                  <a:txBody>
                    <a:bodyPr/>
                    <a:lstStyle/>
                    <a:p>
                      <a:r>
                        <a:rPr lang="en-US" b="1" dirty="0" smtClean="0"/>
                        <a:t>No Assistance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$14,753/year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$1229.42/month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$19,320/year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$1610/month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$9,896/year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$824.66/month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$12,951/year</a:t>
                      </a:r>
                    </a:p>
                    <a:p>
                      <a:endParaRPr lang="en-US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$1079.25/month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8118"/>
                  </a:ext>
                </a:extLst>
              </a:tr>
              <a:tr h="569338">
                <a:tc>
                  <a:txBody>
                    <a:bodyPr/>
                    <a:lstStyle/>
                    <a:p>
                      <a:r>
                        <a:rPr lang="en-US" b="1" dirty="0" smtClean="0"/>
                        <a:t>Housebound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$18,029/year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$1502.42/month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$22,596/year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$1883/month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$12,094/year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$1007.83/month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$15,144/year</a:t>
                      </a:r>
                    </a:p>
                    <a:p>
                      <a:endParaRPr lang="en-US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$1262/month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816479"/>
                  </a:ext>
                </a:extLst>
              </a:tr>
              <a:tr h="569338">
                <a:tc>
                  <a:txBody>
                    <a:bodyPr/>
                    <a:lstStyle/>
                    <a:p>
                      <a:r>
                        <a:rPr lang="en-US" b="1" dirty="0" smtClean="0"/>
                        <a:t>Aid &amp; Attendance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$24,610/year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$2050.83/month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$29,175/year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$2431.25/month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$15,816/year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$1318/month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$19,438/year</a:t>
                      </a:r>
                    </a:p>
                    <a:p>
                      <a:endParaRPr lang="en-US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$1619.83/month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855139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523983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4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685110" y="365125"/>
            <a:ext cx="8756303" cy="1325563"/>
          </a:xfrm>
        </p:spPr>
        <p:txBody>
          <a:bodyPr/>
          <a:lstStyle/>
          <a:p>
            <a:pPr algn="ctr"/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Key Strategies</a:t>
            </a:r>
            <a:endParaRPr lang="en-U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838200" y="1930129"/>
            <a:ext cx="10515600" cy="46013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Submit Evidence – Have a Document to Prove Everything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Ensure Completeness – Reduces Time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File a 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21-0966 Intent to File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Protects a Claim Date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 a Year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Ensure VA Gets What You Submit – Follow up</a:t>
            </a:r>
          </a:p>
          <a:p>
            <a:pPr lvl="1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3983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5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685110" y="365125"/>
            <a:ext cx="8756303" cy="1325563"/>
          </a:xfrm>
        </p:spPr>
        <p:txBody>
          <a:bodyPr/>
          <a:lstStyle/>
          <a:p>
            <a:pPr algn="ctr"/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Top Ten Causes for Delay</a:t>
            </a:r>
            <a:endParaRPr lang="en-U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3983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9006" y="1881052"/>
            <a:ext cx="1173044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Wrong Signature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or No Signature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(VA does not recognize a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Power of Attorney without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prior approval) 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en-US" sz="2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Incomplete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Application (Required blocks not filled in)</a:t>
            </a:r>
          </a:p>
          <a:p>
            <a:pPr marL="342900" indent="-342900">
              <a:buAutoNum type="arabicPeriod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Not Enough Information to Identify the Veteran</a:t>
            </a:r>
          </a:p>
          <a:p>
            <a:pPr marL="342900" indent="-342900">
              <a:buAutoNum type="arabicPeriod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Wrong Information</a:t>
            </a:r>
          </a:p>
          <a:p>
            <a:pPr marL="342900" indent="-342900">
              <a:buAutoNum type="arabicPeriod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Wrong or </a:t>
            </a:r>
            <a:r>
              <a:rPr lang="en-US" sz="2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Outdated Forms</a:t>
            </a:r>
          </a:p>
          <a:p>
            <a:pPr marL="342900" indent="-342900">
              <a:buAutoNum type="arabicPeriod"/>
            </a:pPr>
            <a:r>
              <a:rPr lang="en-US" sz="2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Claimant Fails to Select the Benefit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They are Applying For</a:t>
            </a:r>
          </a:p>
          <a:p>
            <a:pPr marL="342900" indent="-342900">
              <a:buAutoNum type="arabicPeriod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Incomplete Information (Not enough information to decide the claim)</a:t>
            </a:r>
          </a:p>
          <a:p>
            <a:pPr marL="342900" indent="-342900">
              <a:buAutoNum type="arabicPeriod"/>
            </a:pPr>
            <a:r>
              <a:rPr lang="en-US" sz="2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Medical Information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Not Included (Claims for Aid and Attendance)</a:t>
            </a:r>
          </a:p>
          <a:p>
            <a:pPr marL="342900" indent="-342900">
              <a:buAutoNum type="arabicPeriod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Nursing Home or Caregiver Information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Not Included (Claims for Aid and Attendance)</a:t>
            </a:r>
          </a:p>
          <a:p>
            <a:pPr marL="342900" indent="-342900">
              <a:buFontTx/>
              <a:buAutoNum type="arabicPeriod"/>
            </a:pPr>
            <a:r>
              <a:rPr lang="en-US" sz="2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Variable Billing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Rates Listed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(Claims for Aid and Attendance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98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6474372" y="5171090"/>
            <a:ext cx="2732690" cy="27326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74372" y="2196662"/>
            <a:ext cx="3468414" cy="29429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474372" y="1825624"/>
            <a:ext cx="4288221" cy="26593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56138" y="2963917"/>
            <a:ext cx="1093076" cy="25224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56138" y="2196662"/>
            <a:ext cx="2102069" cy="29429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13390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VA Recognized </a:t>
            </a:r>
            <a:b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Service Organizations</a:t>
            </a:r>
            <a:b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b="1" u="sng" dirty="0">
                <a:latin typeface="Arial" panose="020B0604020202020204" pitchFamily="34" charset="0"/>
                <a:cs typeface="Arial" panose="020B0604020202020204" pitchFamily="34" charset="0"/>
              </a:rPr>
              <a:t>(one of two)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953547"/>
          </a:xfrm>
        </p:spPr>
        <p:txBody>
          <a:bodyPr>
            <a:normAutofit lnSpcReduction="10000"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African American PTSD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Association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American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Legion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American Red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Cross</a:t>
            </a:r>
          </a:p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AMVETS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American Ex-Prisoners of War,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Inc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American GI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Forum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National Veterans Outreach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Program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Armed Forces Services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Corporation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Army and Navy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Union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USA Associates of Vietnam Veterans of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America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Blinded Veterans Association</a:t>
            </a:r>
            <a:endParaRPr lang="en-U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953546"/>
          </a:xfrm>
        </p:spPr>
        <p:txBody>
          <a:bodyPr>
            <a:normAutofit lnSpcReduction="10000"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Catholic War Veterans of the U.S.A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Disabled American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Veterans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Fleet Reserve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Association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Gold Star Wives of America,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Inc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Italian American War Veterans of the United States,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Inc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Jewish War Veterans of the United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States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Legion of Valor of the United States of America,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Inc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Marine Corps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League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Military Officers Association of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America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National Amputation Foundation, Inc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36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145628" y="2879834"/>
            <a:ext cx="3857296" cy="53602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505903" y="6579476"/>
            <a:ext cx="4847897" cy="27852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505903" y="6138041"/>
            <a:ext cx="3090042" cy="31531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505903" y="5108028"/>
            <a:ext cx="3510456" cy="27326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104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VA Recognized </a:t>
            </a:r>
            <a:b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Service 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Organizations</a:t>
            </a:r>
            <a:b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(two </a:t>
            </a:r>
            <a:r>
              <a:rPr lang="en-US" sz="2200" b="1" u="sng" dirty="0">
                <a:latin typeface="Arial" panose="020B0604020202020204" pitchFamily="34" charset="0"/>
                <a:cs typeface="Arial" panose="020B0604020202020204" pitchFamily="34" charset="0"/>
              </a:rPr>
              <a:t>of two)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890485"/>
          </a:xfrm>
        </p:spPr>
        <p:txBody>
          <a:bodyPr>
            <a:normAutofit fontScale="92500" lnSpcReduction="20000"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National Association of County Veterans Service Officers,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Inc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National Association for Black Veterans,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Inc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National Veterans Legal Services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Program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National Veterans Organization of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America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Navy Mutual Aid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Association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Paralyzed Veterans of America,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Inc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Polish Legion of American Veterans, U.S.A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Swords to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Plowshares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Veterans Rights Organization,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Inc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The Retired Enlisted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Association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The Veterans Assistance Foundation, Inc</a:t>
            </a:r>
            <a:endParaRPr lang="en-U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05903" y="3615559"/>
            <a:ext cx="3090042" cy="27326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883166" cy="4890484"/>
          </a:xfrm>
        </p:spPr>
        <p:txBody>
          <a:bodyPr>
            <a:no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The Veterans of the Vietnam War, Inc. &amp; The Veterans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Coalition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United Spanish War Veterans of the United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States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United Spinal Association,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Inc</a:t>
            </a:r>
          </a:p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Veterans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of Foreign Wars of the United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States</a:t>
            </a:r>
          </a:p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Veterans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of World War I of the U.S.A.,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Inc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Vietnam Era Veterans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Association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Vietnam Veterans of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America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West Virginia Department of Veterans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Assistance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Wounded Warrior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</a:p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 Dept. of Military and Veterans’ Affairs</a:t>
            </a:r>
          </a:p>
          <a:p>
            <a:endParaRPr lang="en-U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52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3417D-31CF-4E17-8F36-221A0FFD2E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900" b="1" u="sng" dirty="0">
                <a:latin typeface="Arial" panose="020B0604020202020204" pitchFamily="34" charset="0"/>
                <a:cs typeface="Arial" panose="020B0604020202020204" pitchFamily="34" charset="0"/>
              </a:rPr>
              <a:t>The PACT </a:t>
            </a:r>
            <a:r>
              <a:rPr lang="en-US" sz="49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Act</a:t>
            </a:r>
            <a:endParaRPr lang="en-U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056E1B-8619-4BB3-B57C-98C74C744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/>
              <a:t>Adapted from 2022 National Veterans Legal Services Program. Presented Sep 2022. www.nvlsp.org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00A390-7535-4E92-A924-A100DFDE2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A1F6-F0BA-46AD-A9EE-C1DFC3AC1897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52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CE1AA-3D35-43CF-B266-05281EB2D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  <a:b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(one of two)</a:t>
            </a:r>
            <a:endParaRPr lang="en-U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83F98-6139-4340-B8CF-BD3EB0F5BC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“Sergeant First Class Heath Robinson Honoring our Promise to Address Comprehensive Toxics Act of 2022” or the “Honoring our PACT Act of 2022”</a:t>
            </a:r>
          </a:p>
          <a:p>
            <a:pPr>
              <a:spcBef>
                <a:spcPts val="2400"/>
              </a:spcBef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President Biden signed into law on 10 AUG 22</a:t>
            </a:r>
          </a:p>
          <a:p>
            <a:pPr>
              <a:spcBef>
                <a:spcPts val="2400"/>
              </a:spcBef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Public Law No. 117-168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D23E10-64E8-446B-8513-C64017E1E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A1F6-F0BA-46AD-A9EE-C1DFC3AC1897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6923" y="2811724"/>
            <a:ext cx="2381023" cy="29058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04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542DB-EDE4-4088-B4C6-3F88A4EF2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  <a:b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(two of two)</a:t>
            </a: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1CCE4-E44A-44C6-A2B1-678B1A4DC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It could bring more than 5 million </a:t>
            </a: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more Veterans into the VA Health Care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system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It </a:t>
            </a: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expands VA benefits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for Veterans harmed by certain toxic exposures, including:</a:t>
            </a:r>
          </a:p>
          <a:p>
            <a:pPr lvl="1">
              <a:spcBef>
                <a:spcPts val="1200"/>
              </a:spcBef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Burn Pits</a:t>
            </a:r>
          </a:p>
          <a:p>
            <a:pPr lvl="1">
              <a:spcBef>
                <a:spcPts val="1200"/>
              </a:spcBef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Agent Orange</a:t>
            </a:r>
          </a:p>
          <a:p>
            <a:pPr lvl="1">
              <a:spcBef>
                <a:spcPts val="1200"/>
              </a:spcBef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Radiation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69A61F-7574-4F2D-923A-9167B9C8D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A1F6-F0BA-46AD-A9EE-C1DFC3AC1897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A8C8A2-A685-452D-A1B3-A207462FB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058" y="4724401"/>
            <a:ext cx="3267075" cy="14001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62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0A5C7-0221-4CE1-801C-6DC9E19FC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230819"/>
            <a:ext cx="8991600" cy="4648201"/>
          </a:xfrm>
        </p:spPr>
        <p:txBody>
          <a:bodyPr>
            <a:normAutofit/>
          </a:bodyPr>
          <a:lstStyle/>
          <a:p>
            <a:pPr marL="630238" lvl="1" indent="-401638">
              <a:spcBef>
                <a:spcPts val="1800"/>
              </a:spcBef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Veterans who participated in a </a:t>
            </a:r>
            <a:r>
              <a:rPr lang="en-US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toxic exposure risk activity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while serving on active duty, active duty for training, or inactive duty training</a:t>
            </a:r>
          </a:p>
          <a:p>
            <a:pPr marL="630238" lvl="1" indent="-401638">
              <a:spcBef>
                <a:spcPts val="1800"/>
              </a:spcBef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“Covered veterans” who served in </a:t>
            </a:r>
            <a:r>
              <a:rPr lang="en-US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certain locations during certain periods</a:t>
            </a: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(listed in new 38 U.S.C. § 1119(c));</a:t>
            </a:r>
          </a:p>
          <a:p>
            <a:pPr marL="630238" lvl="1" indent="-401638">
              <a:spcBef>
                <a:spcPts val="1800"/>
              </a:spcBef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Those who deployed in support of a </a:t>
            </a:r>
            <a:r>
              <a:rPr lang="en-US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specified contingency operation -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38 U.S.C. § 1710(e)(1)(G), (H), (I)</a:t>
            </a:r>
            <a:endParaRPr lang="en-US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9B6772-B149-4120-93B5-899E0E650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A1F6-F0BA-46AD-A9EE-C1DFC3AC1897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1FEBA51-1B7D-42C5-A992-F997FC807187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Toxic-Exposed Veterans</a:t>
            </a: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(one </a:t>
            </a:r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four)</a:t>
            </a:r>
            <a:endParaRPr lang="en-US" sz="2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16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7B294-78A5-49BC-BD68-E15993ADE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Toxic-Exposed Veterans</a:t>
            </a:r>
            <a:b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(two </a:t>
            </a:r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four)</a:t>
            </a:r>
            <a:endParaRPr lang="en-US" sz="2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C3B10-8754-4D43-8992-0B3DD7178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87058"/>
            <a:ext cx="10113579" cy="5302578"/>
          </a:xfrm>
        </p:spPr>
        <p:txBody>
          <a:bodyPr>
            <a:normAutofit/>
          </a:bodyPr>
          <a:lstStyle/>
          <a:p>
            <a:pPr lvl="1">
              <a:spcBef>
                <a:spcPts val="1800"/>
              </a:spcBef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Any Veteran described in 38 U.S.C. § 1710(e)(1)</a:t>
            </a:r>
          </a:p>
          <a:p>
            <a:pPr marL="741363" lvl="2" indent="-284163">
              <a:spcBef>
                <a:spcPts val="12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Exposed to VIETNAM-era herbicides</a:t>
            </a:r>
          </a:p>
          <a:p>
            <a:pPr marL="741363" lvl="2" indent="-284163">
              <a:spcBef>
                <a:spcPts val="12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Exposed to Radiation</a:t>
            </a:r>
          </a:p>
          <a:p>
            <a:pPr marL="741363" lvl="2" indent="-284163">
              <a:spcBef>
                <a:spcPts val="12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Served in SW ASIA during PERSIAN GULF War 8/1990-11/1998</a:t>
            </a:r>
          </a:p>
          <a:p>
            <a:pPr marL="741363" lvl="2" indent="-284163">
              <a:spcBef>
                <a:spcPts val="12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Served in a theater of combat operations, or in combat after 11/11/1998</a:t>
            </a:r>
          </a:p>
          <a:p>
            <a:pPr marL="741363" lvl="2" indent="-284163">
              <a:spcBef>
                <a:spcPts val="12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Participated in DOD chemical and/or biological weapons testing 1962-1973</a:t>
            </a:r>
          </a:p>
          <a:p>
            <a:pPr marL="741363" lvl="2" indent="-284163">
              <a:spcBef>
                <a:spcPts val="12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Stationed at CAMP LEJEUNE for at least 30 days 8/1/1953-12/21/1987</a:t>
            </a:r>
          </a:p>
          <a:p>
            <a:pPr marL="741363" lvl="2" indent="-284163">
              <a:spcBef>
                <a:spcPts val="12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Was a toxic-exposure risk activity participant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E72C66-441F-4F9A-BE83-8FDB9FBB6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A1F6-F0BA-46AD-A9EE-C1DFC3AC1897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55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C3B10-8754-4D43-8992-0B3DD7178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5916" y="1915508"/>
            <a:ext cx="8748932" cy="457200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Served:</a:t>
            </a:r>
          </a:p>
          <a:p>
            <a:pPr marL="969963" lvl="3" indent="-284163">
              <a:spcBef>
                <a:spcPts val="12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On/after 8/2/1990 in:</a:t>
            </a:r>
          </a:p>
          <a:p>
            <a:pPr marL="1198563" lvl="4" indent="-284163">
              <a:spcBef>
                <a:spcPts val="6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BAHRAIN</a:t>
            </a:r>
          </a:p>
          <a:p>
            <a:pPr marL="1198563" lvl="4" indent="-284163">
              <a:spcBef>
                <a:spcPts val="6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IRAQ</a:t>
            </a:r>
          </a:p>
          <a:p>
            <a:pPr marL="1198563" lvl="4" indent="-284163">
              <a:spcBef>
                <a:spcPts val="6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KUWAIT</a:t>
            </a:r>
          </a:p>
          <a:p>
            <a:pPr marL="1198563" lvl="4" indent="-284163">
              <a:spcBef>
                <a:spcPts val="6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OMAN</a:t>
            </a:r>
          </a:p>
          <a:p>
            <a:pPr marL="1198563" lvl="4" indent="-284163">
              <a:spcBef>
                <a:spcPts val="6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QATAR</a:t>
            </a:r>
          </a:p>
          <a:p>
            <a:pPr marL="1198563" lvl="4" indent="-284163">
              <a:spcBef>
                <a:spcPts val="6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SAUDI ARABIA</a:t>
            </a:r>
          </a:p>
          <a:p>
            <a:pPr marL="1198563" lvl="4" indent="-284163">
              <a:spcBef>
                <a:spcPts val="6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SOMALIA</a:t>
            </a:r>
          </a:p>
          <a:p>
            <a:pPr marL="1198563" lvl="4" indent="-284163">
              <a:spcBef>
                <a:spcPts val="6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U.A.E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E72C66-441F-4F9A-BE83-8FDB9FBB6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A1F6-F0BA-46AD-A9EE-C1DFC3AC1897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951FA5-0C4C-4C59-9F85-E7E00D70AFDB}"/>
              </a:ext>
            </a:extLst>
          </p:cNvPr>
          <p:cNvSpPr txBox="1"/>
          <p:nvPr/>
        </p:nvSpPr>
        <p:spPr>
          <a:xfrm>
            <a:off x="5851870" y="2356946"/>
            <a:ext cx="5022775" cy="374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On/after 9/11/2001 in:</a:t>
            </a:r>
          </a:p>
          <a:p>
            <a:pPr marL="517525" lvl="1" indent="-285750">
              <a:lnSpc>
                <a:spcPct val="7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AFGHANISTAN</a:t>
            </a:r>
          </a:p>
          <a:p>
            <a:pPr marL="517525" lvl="1" indent="-285750">
              <a:lnSpc>
                <a:spcPct val="7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DJIBOUTI</a:t>
            </a:r>
          </a:p>
          <a:p>
            <a:pPr marL="517525" lvl="1" indent="-285750">
              <a:lnSpc>
                <a:spcPct val="7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EGYPT</a:t>
            </a:r>
          </a:p>
          <a:p>
            <a:pPr marL="517525" lvl="1" indent="-285750">
              <a:lnSpc>
                <a:spcPct val="7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JORDAN</a:t>
            </a:r>
          </a:p>
          <a:p>
            <a:pPr marL="517525" lvl="1" indent="-285750">
              <a:lnSpc>
                <a:spcPct val="7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LEBANON</a:t>
            </a:r>
          </a:p>
          <a:p>
            <a:pPr marL="517525" lvl="1" indent="-285750">
              <a:lnSpc>
                <a:spcPct val="7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SYRIA</a:t>
            </a:r>
          </a:p>
          <a:p>
            <a:pPr marL="517525" lvl="1" indent="-285750">
              <a:lnSpc>
                <a:spcPct val="7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YEMEN</a:t>
            </a:r>
          </a:p>
          <a:p>
            <a:pPr marL="517525" lvl="1" indent="-285750">
              <a:lnSpc>
                <a:spcPct val="7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UZBEKISTAN</a:t>
            </a:r>
          </a:p>
          <a:p>
            <a:pPr marL="517525" lvl="1" indent="-285750">
              <a:lnSpc>
                <a:spcPct val="7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Any other relevant country as directed by VA Secretary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Toxic-Exposed Veterans</a:t>
            </a:r>
            <a:b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(three </a:t>
            </a:r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four)</a:t>
            </a:r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82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C3B10-8754-4D43-8992-0B3DD7178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904999"/>
            <a:ext cx="8991600" cy="4517856"/>
          </a:xfrm>
        </p:spPr>
        <p:txBody>
          <a:bodyPr>
            <a:normAutofit/>
          </a:bodyPr>
          <a:lstStyle/>
          <a:p>
            <a:pPr marL="741363" lvl="2" indent="-284163">
              <a:spcBef>
                <a:spcPts val="1200"/>
              </a:spcBef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 Veteran who deployed in support of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741363" lvl="2" indent="-284163">
              <a:spcBef>
                <a:spcPts val="1200"/>
              </a:spcBef>
            </a:pP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69963" lvl="3" indent="-284163">
              <a:spcBef>
                <a:spcPts val="1200"/>
              </a:spcBef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OPERATION ENDURING FREEDOM</a:t>
            </a:r>
          </a:p>
          <a:p>
            <a:pPr marL="969963" lvl="3" indent="-284163">
              <a:spcBef>
                <a:spcPts val="1200"/>
              </a:spcBef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OPERATION FREEDOM’S SENTINEL</a:t>
            </a:r>
          </a:p>
          <a:p>
            <a:pPr marL="969963" lvl="3" indent="-284163">
              <a:spcBef>
                <a:spcPts val="1200"/>
              </a:spcBef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OPERATION IRAQI FREEDOM</a:t>
            </a:r>
          </a:p>
          <a:p>
            <a:pPr marL="969963" lvl="3" indent="-284163">
              <a:spcBef>
                <a:spcPts val="1200"/>
              </a:spcBef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OPERATION NEW DAWN</a:t>
            </a:r>
          </a:p>
          <a:p>
            <a:pPr marL="969963" lvl="3" indent="-284163">
              <a:spcBef>
                <a:spcPts val="1200"/>
              </a:spcBef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OPERATION INHERENT RESOLVE</a:t>
            </a:r>
          </a:p>
          <a:p>
            <a:pPr marL="969963" lvl="3" indent="-284163">
              <a:spcBef>
                <a:spcPts val="1200"/>
              </a:spcBef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RESOLUTE SUPPORT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E72C66-441F-4F9A-BE83-8FDB9FBB6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A1F6-F0BA-46AD-A9EE-C1DFC3AC1897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7" name="Title 7"/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Toxic-Exposed Veterans</a:t>
            </a:r>
          </a:p>
          <a:p>
            <a:pPr algn="ctr"/>
            <a:r>
              <a:rPr lang="en-US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(four </a:t>
            </a:r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four)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28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EBA51-1B7D-42C5-A992-F997FC807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Expansion of VA Health Care For Toxic-Exposed Vets</a:t>
            </a:r>
            <a:b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0A5C7-0221-4CE1-801C-6DC9E19FC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230818"/>
            <a:ext cx="8991600" cy="451785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VA must furnish hospital care (including mental health services and counseling), medical services, and nursing home care, </a:t>
            </a:r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for any illness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to any Veteran “</a:t>
            </a:r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who is a toxic-exposed veteran.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>
              <a:spcBef>
                <a:spcPts val="1800"/>
              </a:spcBef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Toxic-exposed Veterans will qualify for at least Priority Group 6 (38 U.S.C. § 1710(a)(2)(F))</a:t>
            </a:r>
          </a:p>
          <a:p>
            <a:pPr marL="0" indent="0">
              <a:buNone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9B6772-B149-4120-93B5-899E0E650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A1F6-F0BA-46AD-A9EE-C1DFC3AC1897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0602" y="248555"/>
            <a:ext cx="1595855" cy="13724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6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A9992-847B-4624-AB8A-843ACA943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VA Health Care Eligibility Dates</a:t>
            </a:r>
            <a:b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b="1" u="sng" dirty="0">
                <a:latin typeface="Arial" panose="020B0604020202020204" pitchFamily="34" charset="0"/>
                <a:cs typeface="Arial" panose="020B0604020202020204" pitchFamily="34" charset="0"/>
              </a:rPr>
              <a:t>(one of two)</a:t>
            </a:r>
            <a:br>
              <a:rPr lang="en-US" sz="2200" b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2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EDC48-AB79-4E6E-937C-0AA758FEA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904998"/>
            <a:ext cx="8991600" cy="4648202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For Veterans in first two new groups (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participated in a toxic exposure risk activity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“covered veterans”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), eligibility will be phased in: </a:t>
            </a:r>
          </a:p>
          <a:p>
            <a:pPr lvl="1">
              <a:spcBef>
                <a:spcPts val="1200"/>
              </a:spcBef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10/1/2024: </a:t>
            </a: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Veterans discharged or released from active service 8/2/1990 – 9/11/2001 </a:t>
            </a:r>
          </a:p>
          <a:p>
            <a:pPr lvl="1">
              <a:spcBef>
                <a:spcPts val="1200"/>
              </a:spcBef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10/1/2026: </a:t>
            </a: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Veterans discharged or released from active service 9/12/2001 – 12/31/2006</a:t>
            </a:r>
          </a:p>
          <a:p>
            <a:pPr lvl="1">
              <a:spcBef>
                <a:spcPts val="1200"/>
              </a:spcBef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10/1/2028 – </a:t>
            </a: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Veterans discharged or released from active service 1/1/2007 – 12/31/2012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>
              <a:spcBef>
                <a:spcPts val="1200"/>
              </a:spcBef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10/1/2030 - </a:t>
            </a: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Veterans discharged or released from active service 1/1/2013 – 12/31/2018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5A0FF5-D31E-42CE-A7A0-6A62BCDBA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A1F6-F0BA-46AD-A9EE-C1DFC3AC1897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D81779-E9D2-44A5-8A65-C50D3F48B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Reference: 38 U.S.C. § 1710(e)(6)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479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EDC48-AB79-4E6E-937C-0AA758FEA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Veterans in third new group (</a:t>
            </a: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deployed in support of a specified contingency operation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) will not be eligible until 10/1/2032</a:t>
            </a:r>
          </a:p>
          <a:p>
            <a:pPr>
              <a:spcBef>
                <a:spcPts val="1800"/>
              </a:spcBef>
            </a:pP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VA Secretary may move up any eligibility start date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, as long as VA has the resources to do so</a:t>
            </a:r>
          </a:p>
          <a:p>
            <a:pPr>
              <a:spcBef>
                <a:spcPts val="1800"/>
              </a:spcBef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Many Veterans also eligible for VA health care based on other factors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5A0FF5-D31E-42CE-A7A0-6A62BCDBA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A1F6-F0BA-46AD-A9EE-C1DFC3AC1897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E6A9992-847B-4624-AB8A-843ACA9433A5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VA Health Care Eligibility Dates</a:t>
            </a:r>
            <a:b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b="1" u="sng" dirty="0">
                <a:latin typeface="Arial" panose="020B0604020202020204" pitchFamily="34" charset="0"/>
                <a:cs typeface="Arial" panose="020B0604020202020204" pitchFamily="34" charset="0"/>
              </a:rPr>
              <a:t>(two of two)</a:t>
            </a:r>
            <a:br>
              <a:rPr lang="en-US" sz="2200" b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2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BD81779-E9D2-44A5-8A65-C50D3F48BF49}"/>
              </a:ext>
            </a:extLst>
          </p:cNvPr>
          <p:cNvSpPr txBox="1">
            <a:spLocks/>
          </p:cNvSpPr>
          <p:nvPr/>
        </p:nvSpPr>
        <p:spPr>
          <a:xfrm>
            <a:off x="3812629" y="638262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Reference: 38 U.S.C. § 1710(e)(6)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83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488A0-7314-4239-B1E5-C76050F4A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905000"/>
            <a:ext cx="8991600" cy="4648201"/>
          </a:xfrm>
        </p:spPr>
        <p:txBody>
          <a:bodyPr>
            <a:normAutofit/>
          </a:bodyPr>
          <a:lstStyle/>
          <a:p>
            <a:pPr lvl="1">
              <a:spcBef>
                <a:spcPts val="1200"/>
              </a:spcBef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Discharged/Released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Active Service After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9/11/2001 and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Before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10/1/2013, and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Did Not Enroll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Receive VA Medical Services Before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10/1/2022</a:t>
            </a:r>
          </a:p>
          <a:p>
            <a:pPr lvl="1">
              <a:spcBef>
                <a:spcPts val="1200"/>
              </a:spcBef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Creates a </a:t>
            </a:r>
            <a:r>
              <a:rPr lang="en-US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ne </a:t>
            </a:r>
            <a:r>
              <a:rPr lang="en-US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ear Eligibility </a:t>
            </a:r>
            <a:r>
              <a:rPr lang="en-US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eriod</a:t>
            </a:r>
            <a:r>
              <a:rPr lang="en-US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, f</a:t>
            </a:r>
            <a:r>
              <a:rPr lang="en-US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rom </a:t>
            </a:r>
            <a:r>
              <a:rPr lang="en-US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10/1/2022-9/30/2023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for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Hospital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Medical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ervices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or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Nursing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ome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are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Any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llness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11A091-E266-4353-9AD3-698858FE2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A1F6-F0BA-46AD-A9EE-C1DFC3AC1897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C2B4313-AE2C-447B-8F0F-E7E354973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3600" b="1" u="sng" dirty="0">
                <a:latin typeface="Arial" panose="020B0604020202020204" pitchFamily="34" charset="0"/>
                <a:cs typeface="Arial" panose="020B0604020202020204" pitchFamily="34" charset="0"/>
              </a:rPr>
              <a:t>Expansion of Eligibility </a:t>
            </a:r>
            <a:r>
              <a:rPr lang="en-US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br>
              <a:rPr lang="en-US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Certain </a:t>
            </a:r>
            <a:r>
              <a:rPr lang="en-US" sz="3600" b="1" u="sng" dirty="0">
                <a:latin typeface="Arial" panose="020B0604020202020204" pitchFamily="34" charset="0"/>
                <a:cs typeface="Arial" panose="020B0604020202020204" pitchFamily="34" charset="0"/>
              </a:rPr>
              <a:t>Veterans of Combat Service</a:t>
            </a:r>
            <a:br>
              <a:rPr lang="en-US" sz="3600" b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63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Herbicide Exposure Changes</a:t>
            </a:r>
            <a:b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(one of two)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0" lvl="1" indent="-514350">
              <a:spcBef>
                <a:spcPts val="1800"/>
              </a:spcBef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In the </a:t>
            </a:r>
            <a:r>
              <a:rPr lang="en-US" sz="28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REPUBLIC OF VIETNAM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during the period beginning </a:t>
            </a:r>
            <a:r>
              <a:rPr lang="en-US" sz="28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1/9/1962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and ending </a:t>
            </a:r>
            <a:r>
              <a:rPr lang="en-US" sz="28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5/7/1975</a:t>
            </a:r>
          </a:p>
          <a:p>
            <a:pPr marL="914400" lvl="1" indent="-514350">
              <a:spcBef>
                <a:spcPts val="1800"/>
              </a:spcBef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8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THAILAND AT ANY U.S. OR ROYAL THAI BASE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during the period beginning  </a:t>
            </a:r>
            <a:r>
              <a:rPr lang="en-US" sz="28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1/9/1962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and ending </a:t>
            </a:r>
            <a:r>
              <a:rPr lang="en-US" sz="28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6/30/1976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without regard to where on the base the Vet was located or what military job specialty the Vet performed</a:t>
            </a:r>
          </a:p>
          <a:p>
            <a:pPr marL="914400" lvl="1" indent="-514350">
              <a:spcBef>
                <a:spcPts val="1800"/>
              </a:spcBef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8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LAOS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during the period beginning </a:t>
            </a:r>
            <a:r>
              <a:rPr lang="en-US" sz="28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12/1/1965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and ending </a:t>
            </a:r>
            <a:r>
              <a:rPr lang="en-US" sz="28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9/30/1969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3CF0D4-4985-4D07-A45C-EDA993A15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  <a:p>
            <a:fld id="{A28FA1F6-F0BA-46AD-A9EE-C1DFC3AC1897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59ED1-6125-4BB7-B310-8FA862747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38 U.S.C. § 1116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89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A10E1B-92B4-48C9-9BAF-C2FCBE55F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0" lvl="1" indent="-514350">
              <a:spcBef>
                <a:spcPts val="1800"/>
              </a:spcBef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8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CAMBODIA AT MIMOT OR KREK, KAMPONG CHAM PROVINCE</a:t>
            </a:r>
            <a:r>
              <a:rPr lang="en-US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(now in TBOUNG KHMUM PROVINCE)</a:t>
            </a:r>
            <a:r>
              <a:rPr lang="en-US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during the period beginning </a:t>
            </a:r>
            <a:r>
              <a:rPr lang="en-US" sz="28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4/16/1969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and ending </a:t>
            </a:r>
            <a:r>
              <a:rPr lang="en-US" sz="28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4/30/1969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514350">
              <a:spcBef>
                <a:spcPts val="2400"/>
              </a:spcBef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US" sz="28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GUAM or AMERICAN SAMOA, or in the territorial waters thereof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during the period beginning on </a:t>
            </a:r>
            <a:r>
              <a:rPr lang="en-US" sz="28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1/9/1962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and ending </a:t>
            </a:r>
            <a:r>
              <a:rPr lang="en-US" sz="28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7/31/1980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or served on </a:t>
            </a:r>
            <a:r>
              <a:rPr lang="en-US" sz="28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JOHNSTON ATOLL or on a ship that called at JOHNSTON ATOLL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during the period beginning </a:t>
            </a:r>
            <a:r>
              <a:rPr lang="en-US" sz="28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1/1/1972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and ending </a:t>
            </a:r>
            <a:r>
              <a:rPr lang="en-US" sz="28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9/30/1977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lvl="1" indent="-342900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9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7765E3-E011-43FE-953D-E4671AEA6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A1F6-F0BA-46AD-A9EE-C1DFC3AC1897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6143C0-FB11-404C-B66B-6201FC441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38 U.S.C. § 1116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2DB301-9D40-4758-9ACE-B61CEE1BC9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469" b="21068"/>
          <a:stretch/>
        </p:blipFill>
        <p:spPr>
          <a:xfrm rot="20167319">
            <a:off x="944892" y="2815828"/>
            <a:ext cx="800218" cy="3068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79AB3A-DDE1-4D47-AB43-D1C5FB299F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469" b="21068"/>
          <a:stretch/>
        </p:blipFill>
        <p:spPr>
          <a:xfrm rot="20167319">
            <a:off x="892341" y="4873229"/>
            <a:ext cx="800218" cy="306865"/>
          </a:xfrm>
          <a:prstGeom prst="rect">
            <a:avLst/>
          </a:prstGeom>
        </p:spPr>
      </p:pic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Herbicide Exposure Changes</a:t>
            </a:r>
            <a:b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(two of two)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04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0BB00-EC5C-4043-BC05-1BA453640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Applicability Dates</a:t>
            </a:r>
            <a:b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For New Presumptive Locations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918F8-09AF-4A56-96C9-C094DD6FF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905000"/>
            <a:ext cx="8991600" cy="4572001"/>
          </a:xfrm>
        </p:spPr>
        <p:txBody>
          <a:bodyPr>
            <a:noAutofit/>
          </a:bodyPr>
          <a:lstStyle/>
          <a:p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8/10/2022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to</a:t>
            </a:r>
          </a:p>
          <a:p>
            <a:pPr lvl="1">
              <a:spcBef>
                <a:spcPts val="1200"/>
              </a:spcBef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DIC claimants</a:t>
            </a:r>
          </a:p>
          <a:p>
            <a:pPr lvl="1">
              <a:spcBef>
                <a:spcPts val="1200"/>
              </a:spcBef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Veterans who are:</a:t>
            </a:r>
          </a:p>
          <a:p>
            <a:pPr lvl="2">
              <a:spcBef>
                <a:spcPts val="12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Terminally ill</a:t>
            </a:r>
          </a:p>
          <a:p>
            <a:pPr lvl="2">
              <a:spcBef>
                <a:spcPts val="12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Homeless</a:t>
            </a:r>
          </a:p>
          <a:p>
            <a:pPr lvl="2">
              <a:spcBef>
                <a:spcPts val="12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Under extreme financial hardship</a:t>
            </a:r>
          </a:p>
          <a:p>
            <a:pPr lvl="2">
              <a:spcBef>
                <a:spcPts val="12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Over 85 years old</a:t>
            </a:r>
          </a:p>
          <a:p>
            <a:pPr lvl="2">
              <a:spcBef>
                <a:spcPts val="12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Capable of demonstrating sufficient cause</a:t>
            </a:r>
          </a:p>
          <a:p>
            <a:pPr lvl="1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It will apply to everyone else on </a:t>
            </a:r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10/1/2022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A8445F-0BB1-4754-BE40-6C8AD23BD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A1F6-F0BA-46AD-A9EE-C1DFC3AC1897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D9F80C-A729-4D8E-BA7E-72542C851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3628" y="2819400"/>
            <a:ext cx="2105025" cy="2171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1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82517-6157-4E0E-9D2A-65E323C1A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Other Presumptive Herbicide Exposure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D6F5F-14DA-4C1D-9E73-8211FF454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905000"/>
            <a:ext cx="8991600" cy="4648201"/>
          </a:xfrm>
        </p:spPr>
        <p:txBody>
          <a:bodyPr>
            <a:normAutofit/>
          </a:bodyPr>
          <a:lstStyle/>
          <a:p>
            <a:pPr lvl="1">
              <a:spcBef>
                <a:spcPts val="1800"/>
              </a:spcBef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In the </a:t>
            </a:r>
            <a:r>
              <a:rPr lang="en-US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12nm area </a:t>
            </a:r>
            <a:r>
              <a:rPr lang="en-US" sz="28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offshore </a:t>
            </a:r>
            <a:r>
              <a:rPr lang="en-US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REPUBLIC OF VIETNAM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any time from 1/9/1962 through 5/7/1975 (38 U.S.C. § 1116A)</a:t>
            </a:r>
          </a:p>
          <a:p>
            <a:pPr lvl="1">
              <a:spcBef>
                <a:spcPts val="1800"/>
              </a:spcBef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Along the </a:t>
            </a:r>
            <a:r>
              <a:rPr lang="en-US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KOREAN DMZ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any time from 9/1/1967 through 8/31/71 (38 U.S.C. § 1116B)</a:t>
            </a:r>
          </a:p>
          <a:p>
            <a:pPr lvl="1">
              <a:spcBef>
                <a:spcPts val="1800"/>
              </a:spcBef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Regularly and repeatedly operated, maintained, or served onboard </a:t>
            </a:r>
            <a:r>
              <a:rPr lang="en-US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C-123 aircraft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that, during the Vietnam era, sprayed AO (38 C.F.R. § 3.307(a)(6)(v))</a:t>
            </a:r>
          </a:p>
          <a:p>
            <a:pPr lvl="1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79809E-5C0D-4971-BCDA-FE3980E9F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A1F6-F0BA-46AD-A9EE-C1DFC3AC1897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22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0432A-D976-41F8-871A-1798F9150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Two New Herbicide-Related  Presumptive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53D13-2DF9-40FA-B7C6-140FD903EC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904999"/>
            <a:ext cx="8991600" cy="4517856"/>
          </a:xfrm>
        </p:spPr>
        <p:txBody>
          <a:bodyPr>
            <a:normAutofit/>
          </a:bodyPr>
          <a:lstStyle/>
          <a:p>
            <a:pPr marL="742950" lvl="1" indent="-396875">
              <a:spcBef>
                <a:spcPts val="1800"/>
              </a:spcBef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Monoclonal gammopathy of undetermined significance (MGUS) </a:t>
            </a:r>
          </a:p>
          <a:p>
            <a:pPr marL="1358900" lvl="3" indent="-342900">
              <a:spcBef>
                <a:spcPts val="1200"/>
              </a:spcBef>
            </a:pP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Abnormal “M” protein in blood</a:t>
            </a:r>
          </a:p>
          <a:p>
            <a:pPr marL="1358900" lvl="3" indent="-342900">
              <a:spcBef>
                <a:spcPts val="1200"/>
              </a:spcBef>
            </a:pP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Usually asymptomatic, but may lead to blood cancer</a:t>
            </a:r>
          </a:p>
          <a:p>
            <a:pPr marL="742950" lvl="1" indent="-396875">
              <a:spcBef>
                <a:spcPts val="1800"/>
              </a:spcBef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Hypertension </a:t>
            </a:r>
          </a:p>
          <a:p>
            <a:pPr marL="742950" lvl="1" indent="-396875">
              <a:spcBef>
                <a:spcPts val="1800"/>
              </a:spcBef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No 10% manifestation requirement for Service-Connection for either condition</a:t>
            </a:r>
          </a:p>
          <a:p>
            <a:pPr marL="742950" lvl="1" indent="-396875">
              <a:spcBef>
                <a:spcPts val="1800"/>
              </a:spcBef>
            </a:pP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950F84-85D1-4E76-8BE8-F49060E89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A1F6-F0BA-46AD-A9EE-C1DFC3AC1897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8693B0-0AE5-46CE-B7A3-41374AC45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38 U.S.C. § 1116(a)(2)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41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37434" y="6106510"/>
            <a:ext cx="1460938" cy="44669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A0BB00-EC5C-4043-BC05-1BA453640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Applicability of</a:t>
            </a:r>
            <a:b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Hypertension Presumption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918F8-09AF-4A56-96C9-C094DD6FF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905000"/>
            <a:ext cx="8991600" cy="4648201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This section applicable on </a:t>
            </a:r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8/10/2022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to</a:t>
            </a:r>
          </a:p>
          <a:p>
            <a:pPr lvl="1">
              <a:spcBef>
                <a:spcPts val="1200"/>
              </a:spcBef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DIC claimants</a:t>
            </a:r>
          </a:p>
          <a:p>
            <a:pPr lvl="1">
              <a:spcBef>
                <a:spcPts val="1200"/>
              </a:spcBef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Veterans who are:</a:t>
            </a:r>
          </a:p>
          <a:p>
            <a:pPr lvl="2">
              <a:spcBef>
                <a:spcPts val="12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Terminally ill</a:t>
            </a:r>
          </a:p>
          <a:p>
            <a:pPr lvl="2">
              <a:spcBef>
                <a:spcPts val="12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Homeless</a:t>
            </a:r>
          </a:p>
          <a:p>
            <a:pPr lvl="2">
              <a:spcBef>
                <a:spcPts val="12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Under extreme financial hardship</a:t>
            </a:r>
          </a:p>
          <a:p>
            <a:pPr lvl="2">
              <a:spcBef>
                <a:spcPts val="12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Over 85 years old</a:t>
            </a:r>
          </a:p>
          <a:p>
            <a:pPr lvl="2">
              <a:spcBef>
                <a:spcPts val="12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Capable of demonstrating sufficient cause</a:t>
            </a:r>
          </a:p>
          <a:p>
            <a:pPr lvl="1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It will apply to </a:t>
            </a:r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everyone else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10/1/2026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A8445F-0BB1-4754-BE40-6C8AD23BD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A1F6-F0BA-46AD-A9EE-C1DFC3AC1897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854921-B3D6-4236-99FD-C667F0A87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1" y="2667001"/>
            <a:ext cx="2619375" cy="17430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81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0BB00-EC5C-4043-BC05-1BA453640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VA Announcement on 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Applicability</a:t>
            </a:r>
            <a:endParaRPr lang="en-U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918F8-09AF-4A56-96C9-C094DD6FF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905000"/>
            <a:ext cx="8991600" cy="4648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Despite applicability dates in PACT Act, VA has announced on its website that, </a:t>
            </a:r>
          </a:p>
          <a:p>
            <a:pPr marL="228600" lvl="1" indent="0">
              <a:spcBef>
                <a:spcPts val="1800"/>
              </a:spcBef>
              <a:buNone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“We’re considering all presumptive conditions established by the PACT Act presumptive on the date the bill becomes law.”</a:t>
            </a:r>
          </a:p>
          <a:p>
            <a:pPr lvl="2">
              <a:spcBef>
                <a:spcPts val="1800"/>
              </a:spcBef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www.va.gov/resources/the-pact-act-and-your-va-benefits/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A8445F-0BB1-4754-BE40-6C8AD23BD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A1F6-F0BA-46AD-A9EE-C1DFC3AC1897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22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3C0BB-2D32-48E6-B7FA-3F538174A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Effective Dates for 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Service-Connection</a:t>
            </a:r>
            <a:endParaRPr lang="en-U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B9377-AC7E-45FE-A176-E769DB8D27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Nothing requires an </a:t>
            </a: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effective date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for Service-Connection earlier than </a:t>
            </a: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the date a presumption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of Service Connection is </a:t>
            </a: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established or modified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The rule is different for Dependency Indemnity Compensation (DIC)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534E9C-8CE3-491E-B97E-D2E4592B8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A1F6-F0BA-46AD-A9EE-C1DFC3AC1897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E7DAC0-ABAC-4D99-BC87-C7585D616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4101" y="4343400"/>
            <a:ext cx="2552700" cy="17907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7A46C8-3446-49AC-9364-6759149C3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38 U.S.C. § 1167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58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31BB6-0A6C-4A12-8BC6-ED5E5E274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spcBef>
                <a:spcPts val="1800"/>
              </a:spcBef>
            </a:pP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Reevaluation of DIC 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for Service </a:t>
            </a: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Connection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3F792-8945-4CEF-A537-F4AED9DC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904999"/>
            <a:ext cx="8991600" cy="4517856"/>
          </a:xfrm>
        </p:spPr>
        <p:txBody>
          <a:bodyPr>
            <a:normAutofit/>
          </a:bodyPr>
          <a:lstStyle/>
          <a:p>
            <a:pPr lvl="1">
              <a:spcBef>
                <a:spcPts val="1800"/>
              </a:spcBef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When a law, reg, or court decision/settlement establishes or modifies a presumption of Service Connection, the </a:t>
            </a: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VA must identify all claims for DIC that were previously denied that might have been decided differently based on change</a:t>
            </a:r>
          </a:p>
          <a:p>
            <a:pPr lvl="1">
              <a:spcBef>
                <a:spcPts val="1800"/>
              </a:spcBef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Allow the claimant to have the claim reevaluated</a:t>
            </a:r>
          </a:p>
          <a:p>
            <a:pPr lvl="1">
              <a:spcBef>
                <a:spcPts val="1800"/>
              </a:spcBef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If DIC is now granted, VA must assign </a:t>
            </a:r>
            <a:r>
              <a:rPr lang="en-US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effective date</a:t>
            </a: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if the new presumption was in effect at the time of the prior claim</a:t>
            </a:r>
          </a:p>
          <a:p>
            <a:pPr lvl="1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DA4435-6B41-473A-96EB-CF1B78888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A1F6-F0BA-46AD-A9EE-C1DFC3AC1897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59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21247-EA8C-48F1-AEB9-26F5C7EFE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Retroactive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A2471-F3E8-49F1-A420-F490DADB7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VA shall award retroactive benefits for claims based on MGUS and hypertension </a:t>
            </a: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only to DIC claimants</a:t>
            </a:r>
          </a:p>
          <a:p>
            <a:pPr>
              <a:spcBef>
                <a:spcPts val="1800"/>
              </a:spcBef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VA NOT required to apply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Nehmer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, but it is possible VA could decide to apply those rules on its own, as it did when Congress added bladder cancer, Parkinsonism, and hypothyroidism to presumptive list</a:t>
            </a:r>
          </a:p>
          <a:p>
            <a:pPr marL="0" indent="0">
              <a:buNone/>
            </a:pPr>
            <a:endParaRPr lang="en-U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2CD0C9-5FA7-4C79-8D06-D8D0F5E7A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A1F6-F0BA-46AD-A9EE-C1DFC3AC1897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38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BC257-FD8E-45C1-B5A3-E891C097B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Persian Gulf Eligibility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8F57D-F96C-41B4-944B-98B761EC5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1" y="1792936"/>
            <a:ext cx="8991598" cy="4836464"/>
          </a:xfrm>
        </p:spPr>
        <p:txBody>
          <a:bodyPr>
            <a:norm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PACT Act </a:t>
            </a: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eliminates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requirement that a qualifying chronic disability manifest in the SW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ASIA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theater of operations during the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PERSIAN GULF WAR,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or to a degree of at least 10 % disabling during an applicable </a:t>
            </a: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presumptive period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VA </a:t>
            </a: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now pay compensation for qualifying chronic disabilities that manifest to any degree at any time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C73879-416A-4313-BF0D-866CB9BC8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  <a:p>
            <a:pPr algn="ctr">
              <a:defRPr/>
            </a:pPr>
            <a:fld id="{BDE90663-ACC8-45D3-9AD5-7D6FAD6A5BA4}" type="slidenum">
              <a:rPr lang="en-US" b="1" smtClean="0">
                <a:solidFill>
                  <a:schemeClr val="bg2"/>
                </a:solidFill>
              </a:rPr>
              <a:pPr algn="ctr">
                <a:defRPr/>
              </a:pPr>
              <a:t>35</a:t>
            </a:fld>
            <a:endParaRPr lang="en-US" b="1" dirty="0">
              <a:solidFill>
                <a:schemeClr val="bg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4A045-4066-4BE1-8F39-3F1B4D6AB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Amends § 1117(a)(1); Removes current § 1117(b)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32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8DDBE-E5FA-4E91-A671-A5D645BCE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1" y="268010"/>
            <a:ext cx="5876899" cy="1640536"/>
          </a:xfrm>
        </p:spPr>
        <p:txBody>
          <a:bodyPr>
            <a:noAutofit/>
          </a:bodyPr>
          <a:lstStyle/>
          <a:p>
            <a:pPr algn="ctr"/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Burn Pit Presumptive Diseases</a:t>
            </a:r>
            <a:b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(one of two)</a:t>
            </a:r>
            <a:b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D5F70-E563-4E18-9F17-223A7D9A4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65646" y="1924712"/>
            <a:ext cx="4454154" cy="4552288"/>
          </a:xfrm>
        </p:spPr>
        <p:txBody>
          <a:bodyPr>
            <a:normAutofit fontScale="47500" lnSpcReduction="20000"/>
          </a:bodyPr>
          <a:lstStyle/>
          <a:p>
            <a:pPr>
              <a:spcBef>
                <a:spcPts val="800"/>
              </a:spcBef>
            </a:pPr>
            <a:r>
              <a:rPr lang="en-US" sz="4800" dirty="0"/>
              <a:t>Asthma </a:t>
            </a:r>
            <a:r>
              <a:rPr lang="en-US" sz="4800" u="sng" dirty="0"/>
              <a:t>diagnosed after service </a:t>
            </a:r>
          </a:p>
          <a:p>
            <a:pPr>
              <a:spcBef>
                <a:spcPts val="800"/>
              </a:spcBef>
            </a:pPr>
            <a:r>
              <a:rPr lang="en-US" sz="4800" dirty="0">
                <a:solidFill>
                  <a:schemeClr val="tx2"/>
                </a:solidFill>
              </a:rPr>
              <a:t>Head cancer (any type) </a:t>
            </a:r>
          </a:p>
          <a:p>
            <a:pPr>
              <a:spcBef>
                <a:spcPts val="800"/>
              </a:spcBef>
            </a:pPr>
            <a:r>
              <a:rPr lang="en-US" sz="4800" dirty="0"/>
              <a:t>Neck cancer (any type)</a:t>
            </a:r>
          </a:p>
          <a:p>
            <a:pPr>
              <a:spcBef>
                <a:spcPts val="800"/>
              </a:spcBef>
            </a:pPr>
            <a:r>
              <a:rPr lang="en-US" sz="4800" dirty="0">
                <a:solidFill>
                  <a:schemeClr val="tx2"/>
                </a:solidFill>
              </a:rPr>
              <a:t>Respiratory cancer (any type) </a:t>
            </a:r>
          </a:p>
          <a:p>
            <a:pPr>
              <a:spcBef>
                <a:spcPts val="800"/>
              </a:spcBef>
            </a:pPr>
            <a:r>
              <a:rPr lang="en-US" sz="4800" dirty="0"/>
              <a:t>Gastrointestinal cancer (any type) </a:t>
            </a:r>
          </a:p>
          <a:p>
            <a:pPr>
              <a:spcBef>
                <a:spcPts val="800"/>
              </a:spcBef>
            </a:pPr>
            <a:r>
              <a:rPr lang="en-US" sz="4800" dirty="0">
                <a:solidFill>
                  <a:schemeClr val="tx2"/>
                </a:solidFill>
              </a:rPr>
              <a:t>Reproductive cancer (any type)</a:t>
            </a:r>
          </a:p>
          <a:p>
            <a:pPr>
              <a:spcBef>
                <a:spcPts val="800"/>
              </a:spcBef>
            </a:pPr>
            <a:r>
              <a:rPr lang="en-US" sz="4800" dirty="0"/>
              <a:t>Lymphoma cancer (any type)</a:t>
            </a:r>
          </a:p>
          <a:p>
            <a:pPr>
              <a:spcBef>
                <a:spcPts val="800"/>
              </a:spcBef>
            </a:pPr>
            <a:r>
              <a:rPr lang="en-US" sz="4800" dirty="0" err="1">
                <a:solidFill>
                  <a:schemeClr val="tx2"/>
                </a:solidFill>
              </a:rPr>
              <a:t>Lymphomatic</a:t>
            </a:r>
            <a:r>
              <a:rPr lang="en-US" sz="4800" dirty="0">
                <a:solidFill>
                  <a:schemeClr val="tx2"/>
                </a:solidFill>
              </a:rPr>
              <a:t> cancer (any type)</a:t>
            </a:r>
          </a:p>
          <a:p>
            <a:pPr>
              <a:spcBef>
                <a:spcPts val="800"/>
              </a:spcBef>
            </a:pPr>
            <a:r>
              <a:rPr lang="en-US" sz="4800" dirty="0"/>
              <a:t>Kidney cancer </a:t>
            </a:r>
          </a:p>
          <a:p>
            <a:pPr>
              <a:spcBef>
                <a:spcPts val="800"/>
              </a:spcBef>
            </a:pPr>
            <a:r>
              <a:rPr lang="en-US" sz="4800" dirty="0">
                <a:solidFill>
                  <a:schemeClr val="tx2"/>
                </a:solidFill>
              </a:rPr>
              <a:t>Brain cancer </a:t>
            </a:r>
          </a:p>
          <a:p>
            <a:pPr>
              <a:spcBef>
                <a:spcPts val="800"/>
              </a:spcBef>
            </a:pPr>
            <a:r>
              <a:rPr lang="en-US" sz="4800" dirty="0"/>
              <a:t>Melanoma </a:t>
            </a:r>
          </a:p>
          <a:p>
            <a:pPr>
              <a:spcBef>
                <a:spcPts val="800"/>
              </a:spcBef>
            </a:pPr>
            <a:r>
              <a:rPr lang="en-US" sz="4800" dirty="0">
                <a:solidFill>
                  <a:schemeClr val="tx2"/>
                </a:solidFill>
              </a:rPr>
              <a:t>Pancreatic cancer 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26CE36-69D8-45A5-A7F6-CA0E665055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924712"/>
            <a:ext cx="4530354" cy="4552288"/>
          </a:xfrm>
        </p:spPr>
        <p:txBody>
          <a:bodyPr>
            <a:normAutofit fontScale="47500" lnSpcReduction="20000"/>
          </a:bodyPr>
          <a:lstStyle/>
          <a:p>
            <a:pPr>
              <a:spcBef>
                <a:spcPts val="800"/>
              </a:spcBef>
            </a:pPr>
            <a:r>
              <a:rPr lang="en-US" sz="4800" dirty="0"/>
              <a:t>Chronic bronchitis </a:t>
            </a:r>
          </a:p>
          <a:p>
            <a:pPr>
              <a:spcBef>
                <a:spcPts val="800"/>
              </a:spcBef>
            </a:pPr>
            <a:r>
              <a:rPr lang="en-US" sz="4800" dirty="0">
                <a:solidFill>
                  <a:schemeClr val="tx2"/>
                </a:solidFill>
              </a:rPr>
              <a:t>COPD</a:t>
            </a:r>
          </a:p>
          <a:p>
            <a:pPr>
              <a:spcBef>
                <a:spcPts val="800"/>
              </a:spcBef>
            </a:pPr>
            <a:r>
              <a:rPr lang="en-US" sz="4800" dirty="0"/>
              <a:t>Constrictive bronchiolitis or obliterative bronchiolitis </a:t>
            </a:r>
          </a:p>
          <a:p>
            <a:pPr>
              <a:spcBef>
                <a:spcPts val="800"/>
              </a:spcBef>
            </a:pPr>
            <a:r>
              <a:rPr lang="en-US" sz="4800" dirty="0">
                <a:solidFill>
                  <a:schemeClr val="tx2"/>
                </a:solidFill>
              </a:rPr>
              <a:t>Emphysema </a:t>
            </a:r>
          </a:p>
          <a:p>
            <a:pPr>
              <a:spcBef>
                <a:spcPts val="800"/>
              </a:spcBef>
            </a:pPr>
            <a:r>
              <a:rPr lang="en-US" sz="4800" dirty="0"/>
              <a:t>Granulomatous disease </a:t>
            </a:r>
          </a:p>
          <a:p>
            <a:pPr>
              <a:spcBef>
                <a:spcPts val="800"/>
              </a:spcBef>
            </a:pPr>
            <a:r>
              <a:rPr lang="en-US" sz="4800" dirty="0">
                <a:solidFill>
                  <a:schemeClr val="tx2"/>
                </a:solidFill>
              </a:rPr>
              <a:t>Interstitial lung disease </a:t>
            </a:r>
          </a:p>
          <a:p>
            <a:pPr>
              <a:spcBef>
                <a:spcPts val="800"/>
              </a:spcBef>
            </a:pPr>
            <a:r>
              <a:rPr lang="en-US" sz="4800" dirty="0"/>
              <a:t>Pleuritis </a:t>
            </a:r>
          </a:p>
          <a:p>
            <a:pPr>
              <a:spcBef>
                <a:spcPts val="800"/>
              </a:spcBef>
            </a:pPr>
            <a:r>
              <a:rPr lang="en-US" sz="4800" dirty="0">
                <a:solidFill>
                  <a:schemeClr val="tx2"/>
                </a:solidFill>
              </a:rPr>
              <a:t>Pulmonary fibrosis </a:t>
            </a:r>
          </a:p>
          <a:p>
            <a:pPr>
              <a:spcBef>
                <a:spcPts val="800"/>
              </a:spcBef>
            </a:pPr>
            <a:r>
              <a:rPr lang="en-US" sz="4800" dirty="0"/>
              <a:t>Sarcoidosis </a:t>
            </a:r>
          </a:p>
          <a:p>
            <a:pPr>
              <a:spcBef>
                <a:spcPts val="800"/>
              </a:spcBef>
            </a:pPr>
            <a:r>
              <a:rPr lang="en-US" sz="4800" dirty="0">
                <a:solidFill>
                  <a:schemeClr val="tx2"/>
                </a:solidFill>
              </a:rPr>
              <a:t>Chronic sinusitis </a:t>
            </a:r>
          </a:p>
          <a:p>
            <a:pPr>
              <a:spcBef>
                <a:spcPts val="800"/>
              </a:spcBef>
            </a:pPr>
            <a:r>
              <a:rPr lang="en-US" sz="4800" dirty="0"/>
              <a:t>Chronic rhinitis </a:t>
            </a:r>
          </a:p>
          <a:p>
            <a:pPr>
              <a:spcBef>
                <a:spcPts val="800"/>
              </a:spcBef>
            </a:pPr>
            <a:r>
              <a:rPr lang="en-US" sz="4800" dirty="0">
                <a:solidFill>
                  <a:schemeClr val="tx2"/>
                </a:solidFill>
              </a:rPr>
              <a:t>Glioblastoma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72E24-442F-4F6A-A495-BBF16C3CA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A1F6-F0BA-46AD-A9EE-C1DFC3AC1897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CC667C-6F6C-409F-BDB7-0395F70D6A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204" b="16561"/>
          <a:stretch/>
        </p:blipFill>
        <p:spPr>
          <a:xfrm>
            <a:off x="1524000" y="0"/>
            <a:ext cx="1524000" cy="1898586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25713-FBA2-4251-99CB-F9EB76E76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38 U.S.C. § 1120(</a:t>
            </a:r>
            <a:r>
              <a:rPr lang="en-US" dirty="0">
                <a:solidFill>
                  <a:srgbClr val="80161A"/>
                </a:solidFill>
              </a:rPr>
              <a:t>b</a:t>
            </a:r>
            <a:r>
              <a:rPr lang="en-US" dirty="0"/>
              <a:t>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87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72E24-442F-4F6A-A495-BBF16C3CA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A1F6-F0BA-46AD-A9EE-C1DFC3AC1897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CC667C-6F6C-409F-BDB7-0395F70D6A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204" b="16561"/>
          <a:stretch/>
        </p:blipFill>
        <p:spPr>
          <a:xfrm>
            <a:off x="1524000" y="0"/>
            <a:ext cx="1524000" cy="1898586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25713-FBA2-4251-99CB-F9EB76E76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38 U.S.C. § 1120(</a:t>
            </a:r>
            <a:r>
              <a:rPr lang="en-US" dirty="0">
                <a:solidFill>
                  <a:srgbClr val="80161A"/>
                </a:solidFill>
              </a:rPr>
              <a:t>b</a:t>
            </a:r>
            <a:r>
              <a:rPr lang="en-US" dirty="0"/>
              <a:t>)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834B546-CEA7-4013-B611-162265E440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65646" y="1924712"/>
            <a:ext cx="9026154" cy="4552288"/>
          </a:xfrm>
        </p:spPr>
        <p:txBody>
          <a:bodyPr>
            <a:normAutofit/>
          </a:bodyPr>
          <a:lstStyle/>
          <a:p>
            <a:pPr>
              <a:buClr>
                <a:schemeClr val="tx2"/>
              </a:buClr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List </a:t>
            </a: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can be expanded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to include any other disease the VA Secretary determines has a positive association with a substance, chemical, or airborne hazard in the list to be created by § 1119(b)(2)</a:t>
            </a:r>
          </a:p>
          <a:p>
            <a:pPr lvl="1">
              <a:spcBef>
                <a:spcPts val="1200"/>
              </a:spcBef>
              <a:buClr>
                <a:schemeClr val="tx1"/>
              </a:buClr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Must use the process set forth in Title II of the PACT Act (new 38 U.S.C. §§ 1171-1176) </a:t>
            </a:r>
          </a:p>
          <a:p>
            <a:pPr>
              <a:spcBef>
                <a:spcPts val="1800"/>
              </a:spcBef>
              <a:buClr>
                <a:schemeClr val="tx2"/>
              </a:buClr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No requirement that disease manifest during a certain period after service or to a certain disabling degree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248DDBE-E5FA-4E91-A671-A5D645BCE0CA}"/>
              </a:ext>
            </a:extLst>
          </p:cNvPr>
          <p:cNvSpPr txBox="1">
            <a:spLocks/>
          </p:cNvSpPr>
          <p:nvPr/>
        </p:nvSpPr>
        <p:spPr>
          <a:xfrm>
            <a:off x="2932385" y="198240"/>
            <a:ext cx="5876899" cy="16405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Burn Pit Presumptive Diseases</a:t>
            </a:r>
            <a:b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(two of two)</a:t>
            </a:r>
            <a:b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54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0BB00-EC5C-4043-BC05-1BA453640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Applicability 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Dates</a:t>
            </a:r>
            <a:endParaRPr lang="en-US" sz="2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918F8-09AF-4A56-96C9-C094DD6FF4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700" b="1" dirty="0">
                <a:latin typeface="Arial" panose="020B0604020202020204" pitchFamily="34" charset="0"/>
                <a:cs typeface="Arial" panose="020B0604020202020204" pitchFamily="34" charset="0"/>
              </a:rPr>
              <a:t>This section applicable on </a:t>
            </a:r>
            <a:r>
              <a:rPr lang="en-US" sz="3700" b="1" u="sng" dirty="0">
                <a:latin typeface="Arial" panose="020B0604020202020204" pitchFamily="34" charset="0"/>
                <a:cs typeface="Arial" panose="020B0604020202020204" pitchFamily="34" charset="0"/>
              </a:rPr>
              <a:t>8/10/2022</a:t>
            </a:r>
            <a:r>
              <a:rPr lang="en-US" sz="3700" b="1" dirty="0">
                <a:latin typeface="Arial" panose="020B0604020202020204" pitchFamily="34" charset="0"/>
                <a:cs typeface="Arial" panose="020B0604020202020204" pitchFamily="34" charset="0"/>
              </a:rPr>
              <a:t> to</a:t>
            </a:r>
          </a:p>
          <a:p>
            <a:pPr lvl="1">
              <a:spcBef>
                <a:spcPts val="1200"/>
              </a:spcBef>
            </a:pPr>
            <a:r>
              <a:rPr lang="en-US" sz="3500" b="1" dirty="0">
                <a:latin typeface="Arial" panose="020B0604020202020204" pitchFamily="34" charset="0"/>
                <a:cs typeface="Arial" panose="020B0604020202020204" pitchFamily="34" charset="0"/>
              </a:rPr>
              <a:t>DIC claimants</a:t>
            </a:r>
          </a:p>
          <a:p>
            <a:pPr lvl="1">
              <a:spcBef>
                <a:spcPts val="1200"/>
              </a:spcBef>
            </a:pPr>
            <a:r>
              <a:rPr lang="en-US" sz="3500" b="1" dirty="0">
                <a:latin typeface="Arial" panose="020B0604020202020204" pitchFamily="34" charset="0"/>
                <a:cs typeface="Arial" panose="020B0604020202020204" pitchFamily="34" charset="0"/>
              </a:rPr>
              <a:t>Vets who are:</a:t>
            </a:r>
          </a:p>
          <a:p>
            <a:pPr lvl="2">
              <a:spcBef>
                <a:spcPts val="1200"/>
              </a:spcBef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Terminally ill</a:t>
            </a:r>
          </a:p>
          <a:p>
            <a:pPr lvl="2">
              <a:spcBef>
                <a:spcPts val="1200"/>
              </a:spcBef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Homeless</a:t>
            </a:r>
          </a:p>
          <a:p>
            <a:pPr lvl="2">
              <a:spcBef>
                <a:spcPts val="1200"/>
              </a:spcBef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Under extreme financial hardship</a:t>
            </a:r>
          </a:p>
          <a:p>
            <a:pPr lvl="2">
              <a:spcBef>
                <a:spcPts val="1200"/>
              </a:spcBef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Over 85 years old</a:t>
            </a:r>
          </a:p>
          <a:p>
            <a:pPr lvl="2">
              <a:spcBef>
                <a:spcPts val="1200"/>
              </a:spcBef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Capable of demonstrating sufficient cause</a:t>
            </a:r>
          </a:p>
          <a:p>
            <a:pPr lvl="1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A8445F-0BB1-4754-BE40-6C8AD23BD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A1F6-F0BA-46AD-A9EE-C1DFC3AC1897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179446-0F3C-47B7-B7F2-80096ED5E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4082" y="2590801"/>
            <a:ext cx="2305050" cy="19907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82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0BB00-EC5C-4043-BC05-1BA453640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VA Announcement 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Applicability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918F8-09AF-4A56-96C9-C094DD6FF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905000"/>
            <a:ext cx="8991600" cy="4648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Despite applicability dates in PACT Act, VA has announced on its website that, </a:t>
            </a:r>
          </a:p>
          <a:p>
            <a:pPr marL="228600" lvl="1" indent="0">
              <a:spcBef>
                <a:spcPts val="1800"/>
              </a:spcBef>
              <a:buNone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“We’re considering all presumptive conditions established by the PACT Act presumptive on the date the bill becomes law.”</a:t>
            </a:r>
          </a:p>
          <a:p>
            <a:pPr lvl="2">
              <a:spcBef>
                <a:spcPts val="1800"/>
              </a:spcBef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www.va.gov/resources/the-pact-act-and-your-va-benefits/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A8445F-0BB1-4754-BE40-6C8AD23BD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A1F6-F0BA-46AD-A9EE-C1DFC3AC1897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54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40F4D-823D-432A-9C8A-40A0CAD16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CAMP LEJEUNE Lawsuits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FBA61-716D-4B12-9A46-BD5F684D38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spcBef>
                <a:spcPts val="1200"/>
              </a:spcBef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individual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or legal representative of an individual, who </a:t>
            </a:r>
            <a:r>
              <a:rPr lang="en-US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resided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worked, or was otherwise exposed (including in utero exposure) for not less than </a:t>
            </a:r>
            <a:r>
              <a:rPr lang="en-US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30 days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during the period beginning 8/1/1953 and ending 12/31/1987, to water at </a:t>
            </a:r>
            <a:r>
              <a:rPr lang="en-US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CAMP LEJEUNE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that was supplied by, or on behalf of, the U.S., </a:t>
            </a:r>
            <a:r>
              <a:rPr lang="en-US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may bring an action in the U.S. District Court for the Eastern District of NC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to obtain appropriate relief for harm that was caused by exposure to the water at CAMP LEJEUNE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6FE29-86C7-4633-84AA-053BAB39A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A1F6-F0BA-46AD-A9EE-C1DFC3AC1897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642249-0B10-4EDE-A7BA-1BDB73E38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Sec. 804: Federal Cause of Action Relating to Water at Camp Lejeune, North Carolina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75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08083" y="5570483"/>
            <a:ext cx="1744717" cy="39939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FBA61-716D-4B12-9A46-BD5F684D3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903" y="1631729"/>
            <a:ext cx="11508828" cy="4517856"/>
          </a:xfrm>
        </p:spPr>
        <p:txBody>
          <a:bodyPr>
            <a:noAutofit/>
          </a:bodyPr>
          <a:lstStyle/>
          <a:p>
            <a:pPr lvl="1">
              <a:spcBef>
                <a:spcPts val="1200"/>
              </a:spcBef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Person </a:t>
            </a:r>
            <a:r>
              <a:rPr lang="en-US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must prove relationship between the water and the harm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with evidence sufficient to show a causal relationship exists or is at least as likely as not</a:t>
            </a:r>
          </a:p>
          <a:p>
            <a:pPr lvl="1">
              <a:spcBef>
                <a:spcPts val="1200"/>
              </a:spcBef>
            </a:pPr>
            <a:r>
              <a:rPr lang="en-US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Awards will be offset by VA, Medicare, or Medicaid disability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awards, payments, or benefits associated with the contaminated water</a:t>
            </a:r>
          </a:p>
          <a:p>
            <a:pPr lvl="1">
              <a:spcBef>
                <a:spcPts val="1200"/>
              </a:spcBef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Individual must </a:t>
            </a:r>
            <a:r>
              <a:rPr lang="en-US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first file claim (SF 95) with Navy JAG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Tort Claims Unit in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NORFOLK,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VA and be denied</a:t>
            </a:r>
          </a:p>
          <a:p>
            <a:pPr lvl="1">
              <a:spcBef>
                <a:spcPts val="1200"/>
              </a:spcBef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Claim may not be commenced after the later of:</a:t>
            </a:r>
          </a:p>
          <a:p>
            <a:pPr lvl="2">
              <a:spcBef>
                <a:spcPts val="600"/>
              </a:spcBef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8/10/2024, or </a:t>
            </a:r>
          </a:p>
          <a:p>
            <a:pPr lvl="2">
              <a:spcBef>
                <a:spcPts val="600"/>
              </a:spcBef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180 days after the date on which claim denied by Navy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6FE29-86C7-4633-84AA-053BAB39A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A1F6-F0BA-46AD-A9EE-C1DFC3AC1897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F40F4D-823D-432A-9C8A-40A0CAD16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CAMP LEJEUNE Lawsuits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88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Previously Denied </a:t>
            </a:r>
            <a:b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Toxic-Exposure Claims</a:t>
            </a:r>
            <a:endParaRPr lang="en-U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838200" y="2225015"/>
            <a:ext cx="10515600" cy="4351338"/>
          </a:xfrm>
        </p:spPr>
        <p:txBody>
          <a:bodyPr/>
          <a:lstStyle/>
          <a:p>
            <a:r>
              <a:rPr lang="en-US" b="1" u="sng" dirty="0" smtClean="0">
                <a:latin typeface="Arial"/>
                <a:cs typeface="Arial"/>
              </a:rPr>
              <a:t>File a Supplemental Claim </a:t>
            </a:r>
            <a:r>
              <a:rPr lang="en-US" b="1" dirty="0" smtClean="0">
                <a:latin typeface="Arial"/>
                <a:cs typeface="Arial"/>
              </a:rPr>
              <a:t>Using VA Form 20-0995, Decision Review Request: Supplemental Claim </a:t>
            </a:r>
          </a:p>
          <a:p>
            <a:r>
              <a:rPr lang="en-US" b="1" dirty="0" smtClean="0">
                <a:latin typeface="Arial"/>
                <a:cs typeface="Arial"/>
              </a:rPr>
              <a:t>Most Claims that were Previously Denied </a:t>
            </a:r>
            <a:r>
              <a:rPr lang="en-US" b="1" u="sng" dirty="0" smtClean="0">
                <a:latin typeface="Arial"/>
                <a:cs typeface="Arial"/>
              </a:rPr>
              <a:t>Will Not Be Automatically Reviewed</a:t>
            </a:r>
            <a:r>
              <a:rPr lang="en-US" b="1" dirty="0" smtClean="0">
                <a:latin typeface="Arial"/>
                <a:cs typeface="Arial"/>
              </a:rPr>
              <a:t> Under the PACT Act.  </a:t>
            </a:r>
          </a:p>
          <a:p>
            <a:r>
              <a:rPr lang="en-US" b="1" u="sng" dirty="0" smtClean="0">
                <a:latin typeface="Arial"/>
                <a:cs typeface="Arial"/>
              </a:rPr>
              <a:t>Survivors</a:t>
            </a:r>
            <a:r>
              <a:rPr lang="en-US" b="1" dirty="0" smtClean="0">
                <a:latin typeface="Arial"/>
                <a:cs typeface="Arial"/>
              </a:rPr>
              <a:t> who were Previously Denied Dependency and Indemnity Compensation (</a:t>
            </a:r>
            <a:r>
              <a:rPr lang="en-US" b="1" u="sng" dirty="0" smtClean="0">
                <a:latin typeface="Arial"/>
                <a:cs typeface="Arial"/>
              </a:rPr>
              <a:t>DIC</a:t>
            </a:r>
            <a:r>
              <a:rPr lang="en-US" b="1" dirty="0" smtClean="0">
                <a:latin typeface="Arial"/>
                <a:cs typeface="Arial"/>
              </a:rPr>
              <a:t>), Related to Any of the New Presumptive Conditions, Need to </a:t>
            </a:r>
            <a:r>
              <a:rPr lang="en-US" b="1" u="sng" dirty="0" smtClean="0">
                <a:latin typeface="Arial"/>
                <a:cs typeface="Arial"/>
              </a:rPr>
              <a:t>Refile</a:t>
            </a:r>
            <a:r>
              <a:rPr lang="en-US" b="1" dirty="0" smtClean="0">
                <a:latin typeface="Arial"/>
                <a:cs typeface="Arial"/>
              </a:rPr>
              <a:t> </a:t>
            </a:r>
            <a:r>
              <a:rPr lang="en-US" b="1" dirty="0">
                <a:latin typeface="Arial"/>
                <a:cs typeface="Arial"/>
              </a:rPr>
              <a:t>a</a:t>
            </a:r>
            <a:r>
              <a:rPr lang="en-US" b="1" dirty="0" smtClean="0">
                <a:latin typeface="Arial"/>
                <a:cs typeface="Arial"/>
              </a:rPr>
              <a:t> Claim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523983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1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 smtClean="0">
                <a:latin typeface="Arial"/>
                <a:cs typeface="Arial"/>
              </a:rPr>
              <a:t>No Claim Filed</a:t>
            </a:r>
            <a:endParaRPr lang="en-US" b="1" u="sng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defTabSz="3429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b="1" dirty="0" smtClean="0">
                <a:latin typeface="Arial"/>
                <a:cs typeface="Arial"/>
              </a:rPr>
              <a:t>If You are Diagnosed With One of the New Presumptive Conditions </a:t>
            </a:r>
            <a:r>
              <a:rPr lang="en-US" b="1" dirty="0">
                <a:latin typeface="Arial"/>
                <a:cs typeface="Arial"/>
              </a:rPr>
              <a:t>a</a:t>
            </a:r>
            <a:r>
              <a:rPr lang="en-US" b="1" dirty="0" smtClean="0">
                <a:latin typeface="Arial"/>
                <a:cs typeface="Arial"/>
              </a:rPr>
              <a:t>nd Meet the Eligibility Requirements </a:t>
            </a:r>
          </a:p>
          <a:p>
            <a:pPr defTabSz="3429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b="1" u="sng" dirty="0" smtClean="0">
                <a:latin typeface="Arial"/>
                <a:cs typeface="Arial"/>
              </a:rPr>
              <a:t>Submit a New Claim </a:t>
            </a:r>
            <a:r>
              <a:rPr lang="en-US" b="1" dirty="0" smtClean="0">
                <a:latin typeface="Arial"/>
                <a:cs typeface="Arial"/>
              </a:rPr>
              <a:t>on VA Form 21-526EZ, Application for Disability Compensation and Related Compensation Benefits </a:t>
            </a:r>
          </a:p>
          <a:p>
            <a:pPr defTabSz="3429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b="1" u="sng" dirty="0" smtClean="0">
                <a:latin typeface="Arial"/>
                <a:cs typeface="Arial"/>
              </a:rPr>
              <a:t>Survivors</a:t>
            </a:r>
            <a:r>
              <a:rPr lang="en-US" b="1" dirty="0" smtClean="0">
                <a:latin typeface="Arial"/>
                <a:cs typeface="Arial"/>
              </a:rPr>
              <a:t> Who Have Not Previously Filed a Claim and Meet Eligibility Requirements Should </a:t>
            </a:r>
            <a:r>
              <a:rPr lang="en-US" b="1" u="sng" dirty="0" smtClean="0">
                <a:latin typeface="Arial"/>
                <a:cs typeface="Arial"/>
              </a:rPr>
              <a:t>Submit a New Claim </a:t>
            </a:r>
            <a:r>
              <a:rPr lang="en-US" b="1" dirty="0" smtClean="0">
                <a:latin typeface="Arial"/>
                <a:cs typeface="Arial"/>
              </a:rPr>
              <a:t>on VA Form 21p-534EZ, Application For DIC, Survivors Pension, and/or Accrued Benefits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3983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58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685110" y="365125"/>
            <a:ext cx="8756303" cy="1325563"/>
          </a:xfrm>
        </p:spPr>
        <p:txBody>
          <a:bodyPr/>
          <a:lstStyle/>
          <a:p>
            <a:pPr algn="ctr"/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Key Sources</a:t>
            </a:r>
            <a:endParaRPr lang="en-U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838200" y="1930129"/>
            <a:ext cx="10515600" cy="46013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VA.gov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PA VET Connect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Google (pdf fillable forms)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Disability Benefits Questionnaires (DBQs)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Public Library</a:t>
            </a:r>
          </a:p>
          <a:p>
            <a:pPr lvl="1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3983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21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685110" y="365125"/>
            <a:ext cx="8756303" cy="1325563"/>
          </a:xfrm>
        </p:spPr>
        <p:txBody>
          <a:bodyPr/>
          <a:lstStyle/>
          <a:p>
            <a:pPr algn="ctr"/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  <a:endParaRPr lang="en-U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838200" y="1930129"/>
            <a:ext cx="10515600" cy="460130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3983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11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685110" y="365125"/>
            <a:ext cx="8756303" cy="1325563"/>
          </a:xfrm>
        </p:spPr>
        <p:txBody>
          <a:bodyPr/>
          <a:lstStyle/>
          <a:p>
            <a:pPr algn="ctr"/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en-U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3983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  <p:sp>
        <p:nvSpPr>
          <p:cNvPr id="7" name="Content Placeholder 10"/>
          <p:cNvSpPr>
            <a:spLocks noGrp="1"/>
          </p:cNvSpPr>
          <p:nvPr>
            <p:ph idx="1"/>
          </p:nvPr>
        </p:nvSpPr>
        <p:spPr>
          <a:xfrm>
            <a:off x="838200" y="1930400"/>
            <a:ext cx="10515600" cy="4600575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VA is a Complex Organization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Applying for Benefits can be Difficult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Submit Evidence to Support Your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laim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Accredited Service Officers Can Help You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VA.gov has the Answers to Most Benefit Questions</a:t>
            </a:r>
          </a:p>
          <a:p>
            <a:pPr lvl="1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21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86337"/>
            <a:ext cx="9144000" cy="2387600"/>
          </a:xfrm>
        </p:spPr>
        <p:txBody>
          <a:bodyPr>
            <a:normAutofit/>
          </a:bodyPr>
          <a:lstStyle/>
          <a:p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Please Thank Our Hosts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2000" b="1" u="sng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Cambria County’s Commissioners</a:t>
            </a:r>
            <a:endParaRPr lang="en-US" sz="2000" b="1" u="sng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kern="0" dirty="0">
                <a:latin typeface="Arial" panose="020B0604020202020204" pitchFamily="34" charset="0"/>
                <a:cs typeface="Arial" panose="020B0604020202020204" pitchFamily="34" charset="0"/>
              </a:rPr>
              <a:t>Thomas C. </a:t>
            </a:r>
            <a:r>
              <a:rPr lang="en-US" sz="20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Chernisky (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President)</a:t>
            </a:r>
          </a:p>
          <a:p>
            <a:r>
              <a:rPr lang="en-US" sz="20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000" b="1" kern="0" dirty="0">
                <a:latin typeface="Arial" panose="020B0604020202020204" pitchFamily="34" charset="0"/>
                <a:cs typeface="Arial" panose="020B0604020202020204" pitchFamily="34" charset="0"/>
              </a:rPr>
              <a:t>. J. </a:t>
            </a:r>
            <a:r>
              <a:rPr lang="en-US" sz="20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Smith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Scott </a:t>
            </a:r>
            <a:r>
              <a:rPr lang="en-US" sz="2000" b="1" kern="0" dirty="0">
                <a:latin typeface="Arial" panose="020B0604020202020204" pitchFamily="34" charset="0"/>
                <a:cs typeface="Arial" panose="020B0604020202020204" pitchFamily="34" charset="0"/>
              </a:rPr>
              <a:t>W. </a:t>
            </a:r>
            <a:r>
              <a:rPr lang="en-US" sz="20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Hunt</a:t>
            </a:r>
          </a:p>
          <a:p>
            <a:pPr>
              <a:spcAft>
                <a:spcPts val="600"/>
              </a:spcAft>
            </a:pPr>
            <a:r>
              <a:rPr lang="en-US" sz="2000" b="1" u="sng" kern="0" dirty="0">
                <a:latin typeface="Arial" panose="020B0604020202020204" pitchFamily="34" charset="0"/>
                <a:cs typeface="Arial" panose="020B0604020202020204" pitchFamily="34" charset="0"/>
              </a:rPr>
              <a:t>Patton Public Library</a:t>
            </a:r>
            <a:endParaRPr lang="en-US" sz="2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1919" y="5696551"/>
            <a:ext cx="2048161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63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685110" y="365125"/>
            <a:ext cx="8756303" cy="1325563"/>
          </a:xfrm>
        </p:spPr>
        <p:txBody>
          <a:bodyPr/>
          <a:lstStyle/>
          <a:p>
            <a:pPr algn="ctr"/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Contact Information</a:t>
            </a:r>
            <a:endParaRPr lang="en-U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838200" y="2949032"/>
            <a:ext cx="10515600" cy="29945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Philip D. Rice</a:t>
            </a:r>
          </a:p>
          <a:p>
            <a:pPr marL="0" indent="0" algn="ctr">
              <a:buNone/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</a:p>
          <a:p>
            <a:pPr marL="0" indent="0" algn="ctr">
              <a:buNone/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Cambria County Veterans’ Services</a:t>
            </a:r>
          </a:p>
          <a:p>
            <a:pPr marL="0" indent="0" algn="ctr">
              <a:buNone/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814-472-1590</a:t>
            </a:r>
          </a:p>
          <a:p>
            <a:pPr marL="0" indent="0" algn="ctr">
              <a:buNone/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price@co.cambria.pa.us</a:t>
            </a:r>
          </a:p>
          <a:p>
            <a:pPr lvl="1" algn="ctr"/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3983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413" y="248555"/>
            <a:ext cx="1595855" cy="13724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r="4132" b="723"/>
          <a:stretch/>
        </p:blipFill>
        <p:spPr>
          <a:xfrm>
            <a:off x="169790" y="171372"/>
            <a:ext cx="1515320" cy="15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51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2119</TotalTime>
  <Words>2705</Words>
  <Application>Microsoft Office PowerPoint</Application>
  <PresentationFormat>Widescreen</PresentationFormat>
  <Paragraphs>441</Paragraphs>
  <Slides>48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3" baseType="lpstr">
      <vt:lpstr>Arial</vt:lpstr>
      <vt:lpstr>Calibri</vt:lpstr>
      <vt:lpstr>Calibri Light</vt:lpstr>
      <vt:lpstr>Wingdings</vt:lpstr>
      <vt:lpstr>Office Theme</vt:lpstr>
      <vt:lpstr>Welcome to Today’s Veterans’ Information Meeting  </vt:lpstr>
      <vt:lpstr>Useful Information for Veterans and Their Families</vt:lpstr>
      <vt:lpstr>Branches of the Veterans Administration (VA)</vt:lpstr>
      <vt:lpstr>Main Types of VA Financial Assistance</vt:lpstr>
      <vt:lpstr>Successful Compensation Claim</vt:lpstr>
      <vt:lpstr>Successful Claim for a Presumptive Condition </vt:lpstr>
      <vt:lpstr>Successful Pension Claim</vt:lpstr>
      <vt:lpstr>Wartime Service</vt:lpstr>
      <vt:lpstr>Pension Tiers</vt:lpstr>
      <vt:lpstr>Key Strategies</vt:lpstr>
      <vt:lpstr>Top Ten Causes for Delay</vt:lpstr>
      <vt:lpstr>VA Recognized  Service Organizations (one of two)</vt:lpstr>
      <vt:lpstr>VA Recognized  Service Organizations (two of two)</vt:lpstr>
      <vt:lpstr>The PACT Act</vt:lpstr>
      <vt:lpstr>Overview (one of two)</vt:lpstr>
      <vt:lpstr>Overview (two of two)</vt:lpstr>
      <vt:lpstr>PowerPoint Presentation</vt:lpstr>
      <vt:lpstr>Toxic-Exposed Veterans (two of four)</vt:lpstr>
      <vt:lpstr>Toxic-Exposed Veterans (three of four)</vt:lpstr>
      <vt:lpstr>PowerPoint Presentation</vt:lpstr>
      <vt:lpstr>Expansion of VA Health Care For Toxic-Exposed Vets </vt:lpstr>
      <vt:lpstr>VA Health Care Eligibility Dates (one of two) </vt:lpstr>
      <vt:lpstr>PowerPoint Presentation</vt:lpstr>
      <vt:lpstr>Expansion of Eligibility for  Certain Veterans of Combat Service </vt:lpstr>
      <vt:lpstr>Herbicide Exposure Changes (one of two)</vt:lpstr>
      <vt:lpstr>Herbicide Exposure Changes (two of two)</vt:lpstr>
      <vt:lpstr>Applicability Dates For New Presumptive Locations</vt:lpstr>
      <vt:lpstr>Other Presumptive Herbicide Exposure</vt:lpstr>
      <vt:lpstr>Two New Herbicide-Related  Presumptive Conditions</vt:lpstr>
      <vt:lpstr>Applicability of Hypertension Presumption</vt:lpstr>
      <vt:lpstr>VA Announcement on  Applicability</vt:lpstr>
      <vt:lpstr>Effective Dates for  Service-Connection</vt:lpstr>
      <vt:lpstr>Reevaluation of DIC  for Service Connection</vt:lpstr>
      <vt:lpstr>Retroactive Benefits</vt:lpstr>
      <vt:lpstr>Persian Gulf Eligibility</vt:lpstr>
      <vt:lpstr>Burn Pit Presumptive Diseases (one of two) </vt:lpstr>
      <vt:lpstr>PowerPoint Presentation</vt:lpstr>
      <vt:lpstr>Applicability Dates</vt:lpstr>
      <vt:lpstr>VA Announcement  on Applicability</vt:lpstr>
      <vt:lpstr>CAMP LEJEUNE Lawsuits</vt:lpstr>
      <vt:lpstr>CAMP LEJEUNE Lawsuits</vt:lpstr>
      <vt:lpstr>Previously Denied  Toxic-Exposure Claims</vt:lpstr>
      <vt:lpstr>No Claim Filed</vt:lpstr>
      <vt:lpstr>Key Sources</vt:lpstr>
      <vt:lpstr>Questions</vt:lpstr>
      <vt:lpstr>Conclusion</vt:lpstr>
      <vt:lpstr>Please Thank Our Hosts </vt:lpstr>
      <vt:lpstr>Contact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Rice</dc:creator>
  <cp:lastModifiedBy>Philip Rice</cp:lastModifiedBy>
  <cp:revision>44</cp:revision>
  <cp:lastPrinted>2022-10-04T18:49:26Z</cp:lastPrinted>
  <dcterms:created xsi:type="dcterms:W3CDTF">2022-08-23T13:42:36Z</dcterms:created>
  <dcterms:modified xsi:type="dcterms:W3CDTF">2022-10-14T14:45:57Z</dcterms:modified>
</cp:coreProperties>
</file>